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267" r:id="rId3"/>
    <p:sldId id="280" r:id="rId4"/>
    <p:sldId id="274" r:id="rId5"/>
    <p:sldId id="279" r:id="rId6"/>
    <p:sldId id="272" r:id="rId7"/>
    <p:sldId id="278" r:id="rId8"/>
    <p:sldId id="264" r:id="rId9"/>
    <p:sldId id="270" r:id="rId10"/>
    <p:sldId id="271" r:id="rId11"/>
    <p:sldId id="265" r:id="rId12"/>
    <p:sldId id="258" r:id="rId13"/>
  </p:sldIdLst>
  <p:sldSz cx="12192000" cy="6858000"/>
  <p:notesSz cx="6858000" cy="9945688"/>
  <p:defaultTextStyle>
    <a:defPPr rtl="0">
      <a:defRPr lang="ja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89BD2C53-DACB-48A3-A51C-2A76E3C5FFBD}">
          <p14:sldIdLst>
            <p14:sldId id="257"/>
            <p14:sldId id="267"/>
            <p14:sldId id="280"/>
            <p14:sldId id="274"/>
            <p14:sldId id="279"/>
            <p14:sldId id="272"/>
            <p14:sldId id="278"/>
            <p14:sldId id="264"/>
            <p14:sldId id="270"/>
            <p14:sldId id="271"/>
            <p14:sldId id="265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アカウント" initials="Mア" lastIdx="0" clrIdx="0">
    <p:extLst>
      <p:ext uri="{19B8F6BF-5375-455C-9EA6-DF929625EA0E}">
        <p15:presenceInfo xmlns:p15="http://schemas.microsoft.com/office/powerpoint/2012/main" userId="7968974c917b6ed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C4B1156A-380E-4F78-BDF5-A606A8083BF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3529" autoAdjust="0"/>
  </p:normalViewPr>
  <p:slideViewPr>
    <p:cSldViewPr snapToGrid="0">
      <p:cViewPr varScale="1">
        <p:scale>
          <a:sx n="60" d="100"/>
          <a:sy n="60" d="100"/>
        </p:scale>
        <p:origin x="533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247506-E186-4CC0-83DD-927D88BA350D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632C02F4-9CE5-4B85-BF34-8D0787856742}">
      <dgm:prSet phldrT="[テキスト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kumimoji="1" lang="ja-JP" altLang="en-US" sz="2000" b="1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座学セミナー</a:t>
          </a:r>
          <a:endParaRPr kumimoji="1" lang="ja-JP" altLang="en-US" sz="2000" b="1" dirty="0">
            <a:solidFill>
              <a:schemeClr val="tx2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F3424504-CBAB-4FF2-AD55-6B4F909C0122}" type="parTrans" cxnId="{701B18C0-5612-4A02-A709-D5E08DE88C3F}">
      <dgm:prSet/>
      <dgm:spPr/>
      <dgm:t>
        <a:bodyPr/>
        <a:lstStyle/>
        <a:p>
          <a:endParaRPr kumimoji="1" lang="ja-JP" altLang="en-US"/>
        </a:p>
      </dgm:t>
    </dgm:pt>
    <dgm:pt modelId="{4FA1D13F-66CE-454E-9D35-662EA6650DD6}" type="sibTrans" cxnId="{701B18C0-5612-4A02-A709-D5E08DE88C3F}">
      <dgm:prSet/>
      <dgm:spPr/>
      <dgm:t>
        <a:bodyPr/>
        <a:lstStyle/>
        <a:p>
          <a:endParaRPr kumimoji="1" lang="ja-JP" altLang="en-US"/>
        </a:p>
      </dgm:t>
    </dgm:pt>
    <dgm:pt modelId="{5317E6B8-FC96-48D7-A882-C0EE71443C6C}">
      <dgm:prSet phldrT="[テキスト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kumimoji="1" lang="ja-JP" altLang="en-US" sz="2000" b="1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実践</a:t>
          </a:r>
          <a:endParaRPr kumimoji="1" lang="ja-JP" altLang="en-US" sz="2000" b="1" dirty="0">
            <a:solidFill>
              <a:schemeClr val="tx2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6BAA6AEB-64EF-408D-926D-7E888551D268}" type="parTrans" cxnId="{570480E4-342B-4715-B214-B22FE0C8F73A}">
      <dgm:prSet/>
      <dgm:spPr/>
      <dgm:t>
        <a:bodyPr/>
        <a:lstStyle/>
        <a:p>
          <a:endParaRPr kumimoji="1" lang="ja-JP" altLang="en-US"/>
        </a:p>
      </dgm:t>
    </dgm:pt>
    <dgm:pt modelId="{0F6C80E3-7AFF-4DF9-9161-99C94F9F31C0}" type="sibTrans" cxnId="{570480E4-342B-4715-B214-B22FE0C8F73A}">
      <dgm:prSet/>
      <dgm:spPr/>
      <dgm:t>
        <a:bodyPr/>
        <a:lstStyle/>
        <a:p>
          <a:endParaRPr kumimoji="1" lang="ja-JP" altLang="en-US"/>
        </a:p>
      </dgm:t>
    </dgm:pt>
    <dgm:pt modelId="{F14B2BB8-2F38-405C-850F-BDFF6C5A4084}">
      <dgm:prSet phldrT="[テキスト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kumimoji="1" lang="ja-JP" altLang="en-US" sz="2000" b="1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覆面調査</a:t>
          </a:r>
          <a:endParaRPr kumimoji="1" lang="ja-JP" altLang="en-US" sz="2000" b="1" dirty="0">
            <a:solidFill>
              <a:schemeClr val="tx2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B59CCA33-56E3-494F-BBB9-59CEF3900B7C}" type="parTrans" cxnId="{81DD97FB-FD28-491E-9423-630CCB500ABC}">
      <dgm:prSet/>
      <dgm:spPr/>
      <dgm:t>
        <a:bodyPr/>
        <a:lstStyle/>
        <a:p>
          <a:endParaRPr kumimoji="1" lang="ja-JP" altLang="en-US"/>
        </a:p>
      </dgm:t>
    </dgm:pt>
    <dgm:pt modelId="{A601352E-C58E-4003-9AA7-12FC19BBC135}" type="sibTrans" cxnId="{81DD97FB-FD28-491E-9423-630CCB500ABC}">
      <dgm:prSet/>
      <dgm:spPr/>
      <dgm:t>
        <a:bodyPr/>
        <a:lstStyle/>
        <a:p>
          <a:endParaRPr kumimoji="1" lang="ja-JP" altLang="en-US"/>
        </a:p>
      </dgm:t>
    </dgm:pt>
    <dgm:pt modelId="{D940B895-DD22-45A8-9BF2-234D335E5D22}">
      <dgm:prSet phldrT="[テキスト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kumimoji="1" lang="ja-JP" altLang="en-US" sz="2000" b="1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報告セミナー</a:t>
          </a:r>
          <a:endParaRPr kumimoji="1" lang="ja-JP" altLang="en-US" sz="2000" b="1" dirty="0">
            <a:solidFill>
              <a:schemeClr val="tx2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EA4531F3-2BC8-4DAC-BCE3-6220B07F1986}" type="parTrans" cxnId="{51F93AD2-DC03-4934-B87A-D4A1501367F1}">
      <dgm:prSet/>
      <dgm:spPr/>
      <dgm:t>
        <a:bodyPr/>
        <a:lstStyle/>
        <a:p>
          <a:endParaRPr kumimoji="1" lang="ja-JP" altLang="en-US"/>
        </a:p>
      </dgm:t>
    </dgm:pt>
    <dgm:pt modelId="{C58FBB10-2665-48E9-B1FC-7F1020F1330B}" type="sibTrans" cxnId="{51F93AD2-DC03-4934-B87A-D4A1501367F1}">
      <dgm:prSet/>
      <dgm:spPr/>
      <dgm:t>
        <a:bodyPr/>
        <a:lstStyle/>
        <a:p>
          <a:endParaRPr kumimoji="1" lang="ja-JP" altLang="en-US"/>
        </a:p>
      </dgm:t>
    </dgm:pt>
    <dgm:pt modelId="{E0498E61-30F5-49BC-8578-E2FB01866923}">
      <dgm:prSet phldrT="[テキスト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kumimoji="1" lang="ja-JP" altLang="en-US" sz="2000" b="1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フォローアップ</a:t>
          </a:r>
          <a:endParaRPr kumimoji="1" lang="ja-JP" altLang="en-US" sz="2000" b="1" dirty="0">
            <a:solidFill>
              <a:schemeClr val="tx2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4D22E608-04CA-48A7-9D7B-741AA698917A}" type="parTrans" cxnId="{19F95164-8E1F-4D9B-80D3-443B57619A06}">
      <dgm:prSet/>
      <dgm:spPr/>
      <dgm:t>
        <a:bodyPr/>
        <a:lstStyle/>
        <a:p>
          <a:endParaRPr kumimoji="1" lang="ja-JP" altLang="en-US"/>
        </a:p>
      </dgm:t>
    </dgm:pt>
    <dgm:pt modelId="{9A90868A-5BCE-4A3E-B693-909D92A7E8FD}" type="sibTrans" cxnId="{19F95164-8E1F-4D9B-80D3-443B57619A06}">
      <dgm:prSet/>
      <dgm:spPr/>
      <dgm:t>
        <a:bodyPr/>
        <a:lstStyle/>
        <a:p>
          <a:endParaRPr kumimoji="1" lang="ja-JP" altLang="en-US"/>
        </a:p>
      </dgm:t>
    </dgm:pt>
    <dgm:pt modelId="{5210F032-E255-4ADB-B171-3B5570F0BF8A}" type="pres">
      <dgm:prSet presAssocID="{98247506-E186-4CC0-83DD-927D88BA350D}" presName="Name0" presStyleCnt="0">
        <dgm:presLayoutVars>
          <dgm:dir/>
          <dgm:animLvl val="lvl"/>
          <dgm:resizeHandles val="exact"/>
        </dgm:presLayoutVars>
      </dgm:prSet>
      <dgm:spPr/>
    </dgm:pt>
    <dgm:pt modelId="{D90DE042-D7AB-4A42-971C-76684D5E92CC}" type="pres">
      <dgm:prSet presAssocID="{632C02F4-9CE5-4B85-BF34-8D0787856742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F87045E-4461-4D98-8DF0-F23CBDDD87E1}" type="pres">
      <dgm:prSet presAssocID="{4FA1D13F-66CE-454E-9D35-662EA6650DD6}" presName="parTxOnlySpace" presStyleCnt="0"/>
      <dgm:spPr/>
    </dgm:pt>
    <dgm:pt modelId="{38932740-8A61-4813-A454-44E61F0B8724}" type="pres">
      <dgm:prSet presAssocID="{5317E6B8-FC96-48D7-A882-C0EE71443C6C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C2781EC-60A9-47CE-A35A-FD10A0B649FE}" type="pres">
      <dgm:prSet presAssocID="{0F6C80E3-7AFF-4DF9-9161-99C94F9F31C0}" presName="parTxOnlySpace" presStyleCnt="0"/>
      <dgm:spPr/>
    </dgm:pt>
    <dgm:pt modelId="{80016407-DF01-4E94-A203-1DF5BB938B3D}" type="pres">
      <dgm:prSet presAssocID="{F14B2BB8-2F38-405C-850F-BDFF6C5A4084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616D9CD-5B52-4238-A953-95E67BF666CC}" type="pres">
      <dgm:prSet presAssocID="{A601352E-C58E-4003-9AA7-12FC19BBC135}" presName="parTxOnlySpace" presStyleCnt="0"/>
      <dgm:spPr/>
    </dgm:pt>
    <dgm:pt modelId="{EB5E7079-258B-494C-9F08-E25176914E9B}" type="pres">
      <dgm:prSet presAssocID="{D940B895-DD22-45A8-9BF2-234D335E5D22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116F8C0-BD2B-4D84-9DB8-1DF7607D0B5D}" type="pres">
      <dgm:prSet presAssocID="{C58FBB10-2665-48E9-B1FC-7F1020F1330B}" presName="parTxOnlySpace" presStyleCnt="0"/>
      <dgm:spPr/>
    </dgm:pt>
    <dgm:pt modelId="{1DDB7D32-AA6C-46CE-85A7-70C7208A36E7}" type="pres">
      <dgm:prSet presAssocID="{E0498E61-30F5-49BC-8578-E2FB01866923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D64D1D81-9D7C-4445-AD4E-D453038F3D63}" type="presOf" srcId="{5317E6B8-FC96-48D7-A882-C0EE71443C6C}" destId="{38932740-8A61-4813-A454-44E61F0B8724}" srcOrd="0" destOrd="0" presId="urn:microsoft.com/office/officeart/2005/8/layout/chevron1"/>
    <dgm:cxn modelId="{701B18C0-5612-4A02-A709-D5E08DE88C3F}" srcId="{98247506-E186-4CC0-83DD-927D88BA350D}" destId="{632C02F4-9CE5-4B85-BF34-8D0787856742}" srcOrd="0" destOrd="0" parTransId="{F3424504-CBAB-4FF2-AD55-6B4F909C0122}" sibTransId="{4FA1D13F-66CE-454E-9D35-662EA6650DD6}"/>
    <dgm:cxn modelId="{19F95164-8E1F-4D9B-80D3-443B57619A06}" srcId="{98247506-E186-4CC0-83DD-927D88BA350D}" destId="{E0498E61-30F5-49BC-8578-E2FB01866923}" srcOrd="4" destOrd="0" parTransId="{4D22E608-04CA-48A7-9D7B-741AA698917A}" sibTransId="{9A90868A-5BCE-4A3E-B693-909D92A7E8FD}"/>
    <dgm:cxn modelId="{C621BBF2-9D29-4C52-86D6-120528DA3ED7}" type="presOf" srcId="{632C02F4-9CE5-4B85-BF34-8D0787856742}" destId="{D90DE042-D7AB-4A42-971C-76684D5E92CC}" srcOrd="0" destOrd="0" presId="urn:microsoft.com/office/officeart/2005/8/layout/chevron1"/>
    <dgm:cxn modelId="{51F93AD2-DC03-4934-B87A-D4A1501367F1}" srcId="{98247506-E186-4CC0-83DD-927D88BA350D}" destId="{D940B895-DD22-45A8-9BF2-234D335E5D22}" srcOrd="3" destOrd="0" parTransId="{EA4531F3-2BC8-4DAC-BCE3-6220B07F1986}" sibTransId="{C58FBB10-2665-48E9-B1FC-7F1020F1330B}"/>
    <dgm:cxn modelId="{4F0DDF88-9B59-4039-AEDD-4357F8DDE465}" type="presOf" srcId="{F14B2BB8-2F38-405C-850F-BDFF6C5A4084}" destId="{80016407-DF01-4E94-A203-1DF5BB938B3D}" srcOrd="0" destOrd="0" presId="urn:microsoft.com/office/officeart/2005/8/layout/chevron1"/>
    <dgm:cxn modelId="{81DD97FB-FD28-491E-9423-630CCB500ABC}" srcId="{98247506-E186-4CC0-83DD-927D88BA350D}" destId="{F14B2BB8-2F38-405C-850F-BDFF6C5A4084}" srcOrd="2" destOrd="0" parTransId="{B59CCA33-56E3-494F-BBB9-59CEF3900B7C}" sibTransId="{A601352E-C58E-4003-9AA7-12FC19BBC135}"/>
    <dgm:cxn modelId="{570480E4-342B-4715-B214-B22FE0C8F73A}" srcId="{98247506-E186-4CC0-83DD-927D88BA350D}" destId="{5317E6B8-FC96-48D7-A882-C0EE71443C6C}" srcOrd="1" destOrd="0" parTransId="{6BAA6AEB-64EF-408D-926D-7E888551D268}" sibTransId="{0F6C80E3-7AFF-4DF9-9161-99C94F9F31C0}"/>
    <dgm:cxn modelId="{FF253BBB-D835-4A73-8B62-D0713D5B1693}" type="presOf" srcId="{D940B895-DD22-45A8-9BF2-234D335E5D22}" destId="{EB5E7079-258B-494C-9F08-E25176914E9B}" srcOrd="0" destOrd="0" presId="urn:microsoft.com/office/officeart/2005/8/layout/chevron1"/>
    <dgm:cxn modelId="{45B23942-9535-4CBD-9AD5-9F5DC95EA11C}" type="presOf" srcId="{E0498E61-30F5-49BC-8578-E2FB01866923}" destId="{1DDB7D32-AA6C-46CE-85A7-70C7208A36E7}" srcOrd="0" destOrd="0" presId="urn:microsoft.com/office/officeart/2005/8/layout/chevron1"/>
    <dgm:cxn modelId="{9840CFF0-871A-44DA-BAB5-1661268299C3}" type="presOf" srcId="{98247506-E186-4CC0-83DD-927D88BA350D}" destId="{5210F032-E255-4ADB-B171-3B5570F0BF8A}" srcOrd="0" destOrd="0" presId="urn:microsoft.com/office/officeart/2005/8/layout/chevron1"/>
    <dgm:cxn modelId="{24EEABB2-A733-450B-80C9-38B72BC2B63F}" type="presParOf" srcId="{5210F032-E255-4ADB-B171-3B5570F0BF8A}" destId="{D90DE042-D7AB-4A42-971C-76684D5E92CC}" srcOrd="0" destOrd="0" presId="urn:microsoft.com/office/officeart/2005/8/layout/chevron1"/>
    <dgm:cxn modelId="{5A15CDF3-AAE1-47CF-89C2-9CE65E3B8ACE}" type="presParOf" srcId="{5210F032-E255-4ADB-B171-3B5570F0BF8A}" destId="{1F87045E-4461-4D98-8DF0-F23CBDDD87E1}" srcOrd="1" destOrd="0" presId="urn:microsoft.com/office/officeart/2005/8/layout/chevron1"/>
    <dgm:cxn modelId="{CC24E082-5AC5-424D-AF8E-E4AB090AE04D}" type="presParOf" srcId="{5210F032-E255-4ADB-B171-3B5570F0BF8A}" destId="{38932740-8A61-4813-A454-44E61F0B8724}" srcOrd="2" destOrd="0" presId="urn:microsoft.com/office/officeart/2005/8/layout/chevron1"/>
    <dgm:cxn modelId="{D0DC0C98-98BB-4833-8605-6C9491ED0E9F}" type="presParOf" srcId="{5210F032-E255-4ADB-B171-3B5570F0BF8A}" destId="{3C2781EC-60A9-47CE-A35A-FD10A0B649FE}" srcOrd="3" destOrd="0" presId="urn:microsoft.com/office/officeart/2005/8/layout/chevron1"/>
    <dgm:cxn modelId="{9293D5A4-D315-4EA5-8CFC-1B24D048D417}" type="presParOf" srcId="{5210F032-E255-4ADB-B171-3B5570F0BF8A}" destId="{80016407-DF01-4E94-A203-1DF5BB938B3D}" srcOrd="4" destOrd="0" presId="urn:microsoft.com/office/officeart/2005/8/layout/chevron1"/>
    <dgm:cxn modelId="{0FAEDA32-9789-4D4A-819A-925232A9B2B7}" type="presParOf" srcId="{5210F032-E255-4ADB-B171-3B5570F0BF8A}" destId="{9616D9CD-5B52-4238-A953-95E67BF666CC}" srcOrd="5" destOrd="0" presId="urn:microsoft.com/office/officeart/2005/8/layout/chevron1"/>
    <dgm:cxn modelId="{8160BF2C-7952-418D-87E5-2DC599D6E157}" type="presParOf" srcId="{5210F032-E255-4ADB-B171-3B5570F0BF8A}" destId="{EB5E7079-258B-494C-9F08-E25176914E9B}" srcOrd="6" destOrd="0" presId="urn:microsoft.com/office/officeart/2005/8/layout/chevron1"/>
    <dgm:cxn modelId="{B0D417F8-BECD-403E-B0A2-B8BD9A3136E1}" type="presParOf" srcId="{5210F032-E255-4ADB-B171-3B5570F0BF8A}" destId="{5116F8C0-BD2B-4D84-9DB8-1DF7607D0B5D}" srcOrd="7" destOrd="0" presId="urn:microsoft.com/office/officeart/2005/8/layout/chevron1"/>
    <dgm:cxn modelId="{D31E3CD1-39B6-4E1A-8C3F-F0862F62250C}" type="presParOf" srcId="{5210F032-E255-4ADB-B171-3B5570F0BF8A}" destId="{1DDB7D32-AA6C-46CE-85A7-70C7208A36E7}" srcOrd="8" destOrd="0" presId="urn:microsoft.com/office/officeart/2005/8/layout/chevron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0DE042-D7AB-4A42-971C-76684D5E92CC}">
      <dsp:nvSpPr>
        <dsp:cNvPr id="0" name=""/>
        <dsp:cNvSpPr/>
      </dsp:nvSpPr>
      <dsp:spPr>
        <a:xfrm>
          <a:off x="2825" y="1668804"/>
          <a:ext cx="2514475" cy="1005790"/>
        </a:xfrm>
        <a:prstGeom prst="chevron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座学セミナー</a:t>
          </a:r>
          <a:endParaRPr kumimoji="1" lang="ja-JP" altLang="en-US" sz="2000" b="1" kern="1200" dirty="0">
            <a:solidFill>
              <a:schemeClr val="tx2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>
        <a:off x="505720" y="1668804"/>
        <a:ext cx="1508685" cy="1005790"/>
      </dsp:txXfrm>
    </dsp:sp>
    <dsp:sp modelId="{38932740-8A61-4813-A454-44E61F0B8724}">
      <dsp:nvSpPr>
        <dsp:cNvPr id="0" name=""/>
        <dsp:cNvSpPr/>
      </dsp:nvSpPr>
      <dsp:spPr>
        <a:xfrm>
          <a:off x="2265853" y="1668804"/>
          <a:ext cx="2514475" cy="1005790"/>
        </a:xfrm>
        <a:prstGeom prst="chevron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実践</a:t>
          </a:r>
          <a:endParaRPr kumimoji="1" lang="ja-JP" altLang="en-US" sz="2000" b="1" kern="1200" dirty="0">
            <a:solidFill>
              <a:schemeClr val="tx2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>
        <a:off x="2768748" y="1668804"/>
        <a:ext cx="1508685" cy="1005790"/>
      </dsp:txXfrm>
    </dsp:sp>
    <dsp:sp modelId="{80016407-DF01-4E94-A203-1DF5BB938B3D}">
      <dsp:nvSpPr>
        <dsp:cNvPr id="0" name=""/>
        <dsp:cNvSpPr/>
      </dsp:nvSpPr>
      <dsp:spPr>
        <a:xfrm>
          <a:off x="4528881" y="1668804"/>
          <a:ext cx="2514475" cy="1005790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覆面調査</a:t>
          </a:r>
          <a:endParaRPr kumimoji="1" lang="ja-JP" altLang="en-US" sz="2000" b="1" kern="1200" dirty="0">
            <a:solidFill>
              <a:schemeClr val="tx2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>
        <a:off x="5031776" y="1668804"/>
        <a:ext cx="1508685" cy="1005790"/>
      </dsp:txXfrm>
    </dsp:sp>
    <dsp:sp modelId="{EB5E7079-258B-494C-9F08-E25176914E9B}">
      <dsp:nvSpPr>
        <dsp:cNvPr id="0" name=""/>
        <dsp:cNvSpPr/>
      </dsp:nvSpPr>
      <dsp:spPr>
        <a:xfrm>
          <a:off x="6791909" y="1668804"/>
          <a:ext cx="2514475" cy="1005790"/>
        </a:xfrm>
        <a:prstGeom prst="chevron">
          <a:avLst/>
        </a:prstGeom>
        <a:solidFill>
          <a:schemeClr val="accent3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報告セミナー</a:t>
          </a:r>
          <a:endParaRPr kumimoji="1" lang="ja-JP" altLang="en-US" sz="2000" b="1" kern="1200" dirty="0">
            <a:solidFill>
              <a:schemeClr val="tx2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>
        <a:off x="7294804" y="1668804"/>
        <a:ext cx="1508685" cy="1005790"/>
      </dsp:txXfrm>
    </dsp:sp>
    <dsp:sp modelId="{1DDB7D32-AA6C-46CE-85A7-70C7208A36E7}">
      <dsp:nvSpPr>
        <dsp:cNvPr id="0" name=""/>
        <dsp:cNvSpPr/>
      </dsp:nvSpPr>
      <dsp:spPr>
        <a:xfrm>
          <a:off x="9054937" y="1668804"/>
          <a:ext cx="2514475" cy="1005790"/>
        </a:xfrm>
        <a:prstGeom prst="chevron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000" b="1" kern="1200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rPr>
            <a:t>フォローアップ</a:t>
          </a:r>
          <a:endParaRPr kumimoji="1" lang="ja-JP" altLang="en-US" sz="2000" b="1" kern="1200" dirty="0">
            <a:solidFill>
              <a:schemeClr val="tx2"/>
            </a:solidFill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>
        <a:off x="9557832" y="1668804"/>
        <a:ext cx="1508685" cy="10057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4" y="2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22BE254-3E4E-4C6C-8E5B-5352F3CAE792}" type="datetime4">
              <a:rPr lang="ja-JP" altLang="en-US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2025年5月29日</a:t>
            </a:fld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6679"/>
            <a:ext cx="2971800" cy="4990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4" y="9446679"/>
            <a:ext cx="2971800" cy="4990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4A4F617-7A30-41D4-AB86-5D833C98E18B}" type="slidenum">
              <a:rPr lang="en-US" altLang="ja-JP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‹#›</a:t>
            </a:fld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4624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endParaRPr lang="ja-JP" altLang="en-US" noProof="0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4" y="2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E8AE4834-5DE2-4021-8AE5-EF439874207D}" type="datetime4">
              <a:rPr lang="ja-JP" altLang="en-US" smtClean="0"/>
              <a:pPr/>
              <a:t>2025年5月29日</a:t>
            </a:fld>
            <a:endParaRPr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 noProof="0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ja-JP" altLang="en-US" noProof="0" dirty="0" smtClean="0"/>
              <a:t>クリックしてマスター テキストのスタイルを編集</a:t>
            </a:r>
          </a:p>
          <a:p>
            <a:pPr lvl="1" rtl="0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2 </a:t>
            </a:r>
            <a:r>
              <a:rPr lang="ja-JP" altLang="en-US" noProof="0" dirty="0" smtClean="0"/>
              <a:t>レベル</a:t>
            </a:r>
          </a:p>
          <a:p>
            <a:pPr lvl="2" rtl="0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3 </a:t>
            </a:r>
            <a:r>
              <a:rPr lang="ja-JP" altLang="en-US" noProof="0" dirty="0" smtClean="0"/>
              <a:t>レベル</a:t>
            </a:r>
          </a:p>
          <a:p>
            <a:pPr lvl="3" rtl="0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4 </a:t>
            </a:r>
            <a:r>
              <a:rPr lang="ja-JP" altLang="en-US" noProof="0" dirty="0" smtClean="0"/>
              <a:t>レベル</a:t>
            </a:r>
          </a:p>
          <a:p>
            <a:pPr lvl="4" rtl="0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5 </a:t>
            </a:r>
            <a:r>
              <a:rPr lang="ja-JP" altLang="en-US" noProof="0" dirty="0" smtClean="0"/>
              <a:t>レベル</a:t>
            </a:r>
            <a:endParaRPr lang="ja-JP" altLang="en-US" noProof="0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6679"/>
            <a:ext cx="2971800" cy="4990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endParaRPr lang="ja-JP" altLang="en-US" noProof="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4" y="9446679"/>
            <a:ext cx="2971800" cy="4990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1B9A179D-2D27-49E2-B022-8EDDA2EFE682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174603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ＭＳ 明朝" panose="02020609040205080304" pitchFamily="17" charset="-128"/>
        <a:ea typeface="ＭＳ 明朝" panose="02020609040205080304" pitchFamily="17" charset="-128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ＭＳ 明朝" panose="02020609040205080304" pitchFamily="17" charset="-128"/>
        <a:ea typeface="ＭＳ 明朝" panose="02020609040205080304" pitchFamily="17" charset="-128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ＭＳ 明朝" panose="02020609040205080304" pitchFamily="17" charset="-128"/>
        <a:ea typeface="ＭＳ 明朝" panose="02020609040205080304" pitchFamily="17" charset="-128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ＭＳ 明朝" panose="02020609040205080304" pitchFamily="17" charset="-128"/>
        <a:ea typeface="ＭＳ 明朝" panose="02020609040205080304" pitchFamily="17" charset="-128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ＭＳ 明朝" panose="02020609040205080304" pitchFamily="17" charset="-128"/>
        <a:ea typeface="ＭＳ 明朝" panose="02020609040205080304" pitchFamily="17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ja-JP" altLang="en-US" sz="1200" i="1" dirty="0" smtClean="0">
                <a:latin typeface="Meiryo UI" panose="020B0604030504040204" pitchFamily="50" charset="-128"/>
                <a:ea typeface="Meiryo UI" panose="020B0604030504040204" pitchFamily="50" charset="-128"/>
                <a:cs typeface="Arial" pitchFamily="34" charset="0"/>
              </a:rPr>
              <a:t>このスライド上の画像を変更するには、図を選択して削除します。次に、プレースホルダーの画像アイコンをクリックして独自の画像を挿入します。</a:t>
            </a:r>
          </a:p>
          <a:p>
            <a:pPr rtl="0"/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B9A179D-2D27-49E2-B022-8EDDA2EFE682}" type="slidenum">
              <a:rPr lang="en-US" altLang="ja-JP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fld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24225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1B9A179D-2D27-49E2-B022-8EDDA2EFE682}" type="slidenum">
              <a:rPr lang="en-US" altLang="ja-JP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12</a:t>
            </a:fld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6702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1B9A179D-2D27-49E2-B022-8EDDA2EFE682}" type="slidenum">
              <a:rPr lang="en-US" altLang="ja-JP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fld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395583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1B9A179D-2D27-49E2-B022-8EDDA2EFE682}" type="slidenum">
              <a:rPr lang="en-US" altLang="ja-JP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fld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78130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1B9A179D-2D27-49E2-B022-8EDDA2EFE682}" type="slidenum">
              <a:rPr lang="en-US" altLang="ja-JP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fld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709902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1B9A179D-2D27-49E2-B022-8EDDA2EFE682}" type="slidenum">
              <a:rPr lang="en-US" altLang="ja-JP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6</a:t>
            </a:fld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14779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1B9A179D-2D27-49E2-B022-8EDDA2EFE682}" type="slidenum">
              <a:rPr lang="en-US" altLang="ja-JP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8</a:t>
            </a:fld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59113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1B9A179D-2D27-49E2-B022-8EDDA2EFE682}" type="slidenum">
              <a:rPr lang="en-US" altLang="ja-JP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9</a:t>
            </a:fld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93962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1B9A179D-2D27-49E2-B022-8EDDA2EFE682}" type="slidenum">
              <a:rPr lang="en-US" altLang="ja-JP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10</a:t>
            </a:fld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561444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1B9A179D-2D27-49E2-B022-8EDDA2EFE682}" type="slidenum">
              <a:rPr lang="en-US" altLang="ja-JP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11</a:t>
            </a:fld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6054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リーフォーム 11"/>
          <p:cNvSpPr>
            <a:spLocks noChangeArrowheads="1"/>
          </p:cNvSpPr>
          <p:nvPr/>
        </p:nvSpPr>
        <p:spPr bwMode="white">
          <a:xfrm>
            <a:off x="8429022" y="0"/>
            <a:ext cx="3762978" cy="6858000"/>
          </a:xfrm>
          <a:custGeom>
            <a:avLst/>
            <a:gdLst>
              <a:gd name="connsiteX0" fmla="*/ 0 w 3762978"/>
              <a:gd name="connsiteY0" fmla="*/ 0 h 6858000"/>
              <a:gd name="connsiteX1" fmla="*/ 3762978 w 3762978"/>
              <a:gd name="connsiteY1" fmla="*/ 0 h 6858000"/>
              <a:gd name="connsiteX2" fmla="*/ 3762978 w 3762978"/>
              <a:gd name="connsiteY2" fmla="*/ 6858000 h 6858000"/>
              <a:gd name="connsiteX3" fmla="*/ 338667 w 3762978"/>
              <a:gd name="connsiteY3" fmla="*/ 6858000 h 6858000"/>
              <a:gd name="connsiteX4" fmla="*/ 1189567 w 3762978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2978" h="6858000">
                <a:moveTo>
                  <a:pt x="0" y="0"/>
                </a:moveTo>
                <a:lnTo>
                  <a:pt x="3762978" y="0"/>
                </a:lnTo>
                <a:lnTo>
                  <a:pt x="3762978" y="6858000"/>
                </a:lnTo>
                <a:lnTo>
                  <a:pt x="338667" y="6858000"/>
                </a:lnTo>
                <a:lnTo>
                  <a:pt x="1189567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ja-JP" altLang="en-US" sz="1800" noProof="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7" name="フリーフォーム 6"/>
          <p:cNvSpPr>
            <a:spLocks/>
          </p:cNvSpPr>
          <p:nvPr/>
        </p:nvSpPr>
        <p:spPr bwMode="auto">
          <a:xfrm>
            <a:off x="8145385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ja-JP" altLang="en-US" sz="1800" noProof="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フリーフォーム 7"/>
          <p:cNvSpPr>
            <a:spLocks/>
          </p:cNvSpPr>
          <p:nvPr/>
        </p:nvSpPr>
        <p:spPr bwMode="auto">
          <a:xfrm>
            <a:off x="7950653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ja-JP" altLang="en-US" sz="1800" noProof="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95400" y="1873584"/>
            <a:ext cx="6400800" cy="2560320"/>
          </a:xfrm>
        </p:spPr>
        <p:txBody>
          <a:bodyPr rtlCol="0" anchor="b">
            <a:normAutofit/>
          </a:bodyPr>
          <a:lstStyle>
            <a:lvl1pPr algn="l">
              <a:defRPr sz="400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pPr rtl="0"/>
            <a:r>
              <a:rPr lang="ja-JP" altLang="en-US" noProof="0" smtClean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95400" y="4572000"/>
            <a:ext cx="6400800" cy="1600200"/>
          </a:xfrm>
        </p:spPr>
        <p:txBody>
          <a:bodyPr rtlCol="0"/>
          <a:lstStyle>
            <a:lvl1pPr marL="0" indent="0" algn="l">
              <a:spcBef>
                <a:spcPts val="1200"/>
              </a:spcBef>
              <a:buNone/>
              <a:defRPr sz="2400"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ja-JP" altLang="en-US" noProof="0" smtClean="0"/>
              <a:t>マスター サブタイトルの書式設定</a:t>
            </a:r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512585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ja-JP" altLang="en-US" noProof="0" smtClean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図プレースホルダー 2" descr="画像を追加する空のプレースホルダー。プレースホルダーをクリックし、追加する画像を選択します"/>
          <p:cNvSpPr>
            <a:spLocks noGrp="1"/>
          </p:cNvSpPr>
          <p:nvPr>
            <p:ph type="pic" idx="1"/>
          </p:nvPr>
        </p:nvSpPr>
        <p:spPr>
          <a:xfrm>
            <a:off x="4724400" y="1828801"/>
            <a:ext cx="6172200" cy="4343400"/>
          </a:xfrm>
        </p:spPr>
        <p:txBody>
          <a:bodyPr tIns="27432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ja-JP" altLang="en-US" noProof="0" smtClean="0"/>
              <a:t>図を追加</a:t>
            </a:r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295400" y="1828800"/>
            <a:ext cx="3017520" cy="4343400"/>
          </a:xfrm>
        </p:spPr>
        <p:txBody>
          <a:bodyPr rtlCol="0" anchor="ctr">
            <a:normAutofit/>
          </a:bodyPr>
          <a:lstStyle>
            <a:lvl1pPr marL="0" indent="0" rtl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ja-JP" altLang="en-US" noProof="0" smtClean="0"/>
              <a:t>マスター テキストの書式設定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 smtClean="0"/>
              <a:t>フッターを追加</a:t>
            </a:r>
            <a:endParaRPr lang="ja-JP" altLang="en-US" noProof="0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98858C9-05DA-43EA-B883-710CA3EE6CCB}" type="datetime4">
              <a:rPr lang="ja-JP" altLang="en-US" noProof="0" smtClean="0"/>
              <a:t>2025年5月29日</a:t>
            </a:fld>
            <a:endParaRPr lang="ja-JP" altLang="en-US" noProof="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7F8E3F6-DE14-48B2-B2BC-6FABA9630FB8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06759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 つの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長方形 8"/>
          <p:cNvSpPr/>
          <p:nvPr/>
        </p:nvSpPr>
        <p:spPr bwMode="invGray">
          <a:xfrm>
            <a:off x="1295400" y="52578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0" name="長方形 9"/>
          <p:cNvSpPr/>
          <p:nvPr/>
        </p:nvSpPr>
        <p:spPr bwMode="invGray">
          <a:xfrm>
            <a:off x="6324599" y="52578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1" name="長方形 10"/>
          <p:cNvSpPr/>
          <p:nvPr/>
        </p:nvSpPr>
        <p:spPr>
          <a:xfrm>
            <a:off x="1295400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1800" noProof="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2" name="長方形 11"/>
          <p:cNvSpPr/>
          <p:nvPr/>
        </p:nvSpPr>
        <p:spPr>
          <a:xfrm>
            <a:off x="6324599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1800" noProof="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rtlCol="0" anchor="b"/>
          <a:lstStyle>
            <a:lvl1pPr>
              <a:defRPr sz="3200"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pPr rtl="0"/>
            <a:r>
              <a:rPr lang="ja-JP" altLang="en-US" noProof="0" smtClean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図プレースホルダー 2" descr="画像を追加する空のプレースホルダー。プレースホルダーをクリックし、追加する画像を選択します"/>
          <p:cNvSpPr>
            <a:spLocks noGrp="1"/>
          </p:cNvSpPr>
          <p:nvPr>
            <p:ph type="pic" idx="1"/>
          </p:nvPr>
        </p:nvSpPr>
        <p:spPr>
          <a:xfrm>
            <a:off x="1298448" y="1828801"/>
            <a:ext cx="4572000" cy="3428999"/>
          </a:xfrm>
        </p:spPr>
        <p:txBody>
          <a:bodyPr tIns="274320" rtlCol="0">
            <a:normAutofit/>
          </a:bodyPr>
          <a:lstStyle>
            <a:lvl1pPr marL="0" indent="0" algn="ctr">
              <a:buNone/>
              <a:defRPr sz="2400"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ja-JP" altLang="en-US" noProof="0" smtClean="0"/>
              <a:t>図を追加</a:t>
            </a:r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 bwMode="invGray">
          <a:xfrm>
            <a:off x="1371273" y="5333098"/>
            <a:ext cx="4420252" cy="839102"/>
          </a:xfrm>
        </p:spPr>
        <p:txBody>
          <a:bodyPr rtlCol="0" anchor="t">
            <a:normAutofit/>
          </a:bodyPr>
          <a:lstStyle>
            <a:lvl1pPr marL="0" indent="0" rtl="0"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ja-JP" altLang="en-US" noProof="0" smtClean="0"/>
              <a:t>マスター テキストの書式設定</a:t>
            </a:r>
          </a:p>
        </p:txBody>
      </p:sp>
      <p:sp>
        <p:nvSpPr>
          <p:cNvPr id="8" name="図プレースホルダー 2" descr="画像を追加する空のプレースホルダー。プレースホルダーをクリックし、追加する画像を選択します"/>
          <p:cNvSpPr>
            <a:spLocks noGrp="1"/>
          </p:cNvSpPr>
          <p:nvPr>
            <p:ph type="pic" idx="13"/>
          </p:nvPr>
        </p:nvSpPr>
        <p:spPr>
          <a:xfrm>
            <a:off x="6324600" y="1828801"/>
            <a:ext cx="4572000" cy="3428999"/>
          </a:xfrm>
        </p:spPr>
        <p:txBody>
          <a:bodyPr tIns="274320" rtlCol="0">
            <a:normAutofit/>
          </a:bodyPr>
          <a:lstStyle>
            <a:lvl1pPr marL="0" indent="0" algn="ctr">
              <a:buNone/>
              <a:defRPr sz="2400"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ja-JP" altLang="en-US" noProof="0" smtClean="0"/>
              <a:t>図を追加</a:t>
            </a:r>
            <a:endParaRPr lang="ja-JP" altLang="en-US" noProof="0" dirty="0"/>
          </a:p>
        </p:txBody>
      </p:sp>
      <p:sp>
        <p:nvSpPr>
          <p:cNvPr id="13" name="テキスト プレースホルダー 3"/>
          <p:cNvSpPr>
            <a:spLocks noGrp="1"/>
          </p:cNvSpPr>
          <p:nvPr>
            <p:ph type="body" sz="half" idx="14"/>
          </p:nvPr>
        </p:nvSpPr>
        <p:spPr bwMode="invGray">
          <a:xfrm>
            <a:off x="6412954" y="5333098"/>
            <a:ext cx="4420252" cy="839102"/>
          </a:xfrm>
        </p:spPr>
        <p:txBody>
          <a:bodyPr rtlCol="0" anchor="t">
            <a:normAutofit/>
          </a:bodyPr>
          <a:lstStyle>
            <a:lvl1pPr marL="0" indent="0" rtl="0"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ja-JP" altLang="en-US" noProof="0" smtClean="0"/>
              <a:t>マスター テキストの書式設定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r>
              <a:rPr lang="ja-JP" altLang="en-US" noProof="0" dirty="0" smtClean="0"/>
              <a:t>フッターを追加</a:t>
            </a:r>
            <a:endParaRPr lang="ja-JP" altLang="en-US" noProof="0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C611AAFA-D2DA-45D5-ADB8-886CCA8470C9}" type="datetime4">
              <a:rPr lang="ja-JP" altLang="en-US" noProof="0" smtClean="0"/>
              <a:t>2025年5月29日</a:t>
            </a:fld>
            <a:endParaRPr lang="ja-JP" altLang="en-US" noProof="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A7F8E3F6-DE14-48B2-B2BC-6FABA9630FB8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94401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 smtClean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 rtl="0">
              <a:defRPr/>
            </a:lvl1pPr>
          </a:lstStyle>
          <a:p>
            <a:pPr lvl="0" rtl="0"/>
            <a:r>
              <a:rPr lang="ja-JP" altLang="en-US" noProof="0" smtClean="0"/>
              <a:t>マスター テキストの書式設定</a:t>
            </a:r>
          </a:p>
          <a:p>
            <a:pPr lvl="1" rtl="0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 rtl="0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 rtl="0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 rtl="0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 smtClean="0"/>
              <a:t>フッターを追加</a:t>
            </a:r>
            <a:endParaRPr lang="ja-JP" altLang="en-US" noProof="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C76BB43-7F7C-4115-BC0B-4D216261E3D6}" type="datetime4">
              <a:rPr lang="ja-JP" altLang="en-US" noProof="0" smtClean="0"/>
              <a:t>2025年5月29日</a:t>
            </a:fld>
            <a:endParaRPr lang="ja-JP" altLang="en-US" noProof="0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7F8E3F6-DE14-48B2-B2BC-6FABA9630FB8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092945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 bwMode="white">
          <a:xfrm rot="5400000">
            <a:off x="7562850" y="2228850"/>
            <a:ext cx="6858000" cy="2400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長方形 7"/>
          <p:cNvSpPr/>
          <p:nvPr/>
        </p:nvSpPr>
        <p:spPr>
          <a:xfrm rot="5400000">
            <a:off x="6331230" y="3387909"/>
            <a:ext cx="6858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" name="長方形 8"/>
          <p:cNvSpPr/>
          <p:nvPr/>
        </p:nvSpPr>
        <p:spPr>
          <a:xfrm rot="5400000">
            <a:off x="6251613" y="3387909"/>
            <a:ext cx="6858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871318" y="685800"/>
            <a:ext cx="1033272" cy="5486400"/>
          </a:xfrm>
        </p:spPr>
        <p:txBody>
          <a:bodyPr vert="eaVert"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pPr rtl="0"/>
            <a:r>
              <a:rPr lang="ja-JP" altLang="en-US" noProof="0" smtClean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295400" y="685800"/>
            <a:ext cx="7976754" cy="5486400"/>
          </a:xfrm>
        </p:spPr>
        <p:txBody>
          <a:bodyPr vert="eaVert" rtlCol="0"/>
          <a:lstStyle>
            <a:lvl1pPr rtl="0"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  <a:lvl2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2pPr>
            <a:lvl3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3pPr>
            <a:lvl4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4pPr>
            <a:lvl5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5pPr>
          </a:lstStyle>
          <a:p>
            <a:pPr lvl="0" rtl="0"/>
            <a:r>
              <a:rPr lang="ja-JP" altLang="en-US" noProof="0" smtClean="0"/>
              <a:t>マスター テキストの書式設定</a:t>
            </a:r>
          </a:p>
          <a:p>
            <a:pPr lvl="1" rtl="0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 rtl="0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 rtl="0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 rtl="0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r>
              <a:rPr lang="ja-JP" altLang="en-US" noProof="0" dirty="0" smtClean="0"/>
              <a:t>フッターを追加</a:t>
            </a:r>
            <a:endParaRPr lang="ja-JP" altLang="en-US" noProof="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3A5A882F-67CB-4AD6-B658-ABF4C3645D3B}" type="datetime4">
              <a:rPr lang="ja-JP" altLang="en-US" noProof="0" smtClean="0"/>
              <a:t>2025年5月29日</a:t>
            </a:fld>
            <a:endParaRPr lang="ja-JP" altLang="en-US" noProof="0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A7F8E3F6-DE14-48B2-B2BC-6FABA9630FB8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804110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pPr rtl="0"/>
            <a:r>
              <a:rPr lang="ja-JP" altLang="en-US" noProof="0" smtClean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 rtl="0"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  <a:lvl2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2pPr>
            <a:lvl3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3pPr>
            <a:lvl4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4pPr>
            <a:lvl5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5pPr>
          </a:lstStyle>
          <a:p>
            <a:pPr lvl="0" rtl="0"/>
            <a:r>
              <a:rPr lang="ja-JP" altLang="en-US" noProof="0" smtClean="0"/>
              <a:t>マスター テキストの書式設定</a:t>
            </a:r>
          </a:p>
          <a:p>
            <a:pPr lvl="1" rtl="0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 rtl="0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 rtl="0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 rtl="0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r>
              <a:rPr lang="ja-JP" altLang="en-US" noProof="0" dirty="0" smtClean="0"/>
              <a:t>フッターを追加</a:t>
            </a:r>
            <a:endParaRPr lang="ja-JP" altLang="en-US" noProof="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880289EE-D022-4881-8885-8C5B730D0E7B}" type="datetime4">
              <a:rPr lang="ja-JP" altLang="en-US" noProof="0" smtClean="0"/>
              <a:t>2025年5月29日</a:t>
            </a:fld>
            <a:endParaRPr lang="ja-JP" altLang="en-US" noProof="0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A7F8E3F6-DE14-48B2-B2BC-6FABA9630FB8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96182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タイトル スライド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長方形 5"/>
          <p:cNvSpPr>
            <a:spLocks noChangeArrowheads="1"/>
          </p:cNvSpPr>
          <p:nvPr/>
        </p:nvSpPr>
        <p:spPr bwMode="white">
          <a:xfrm>
            <a:off x="6540503" y="0"/>
            <a:ext cx="5651496" cy="6858000"/>
          </a:xfrm>
          <a:custGeom>
            <a:avLst/>
            <a:gdLst/>
            <a:ahLst/>
            <a:cxnLst/>
            <a:rect l="l" t="t" r="r" b="b"/>
            <a:pathLst>
              <a:path w="4238622" h="6858000">
                <a:moveTo>
                  <a:pt x="0" y="0"/>
                </a:moveTo>
                <a:lnTo>
                  <a:pt x="4086222" y="0"/>
                </a:lnTo>
                <a:lnTo>
                  <a:pt x="4237035" y="0"/>
                </a:lnTo>
                <a:lnTo>
                  <a:pt x="4238622" y="0"/>
                </a:lnTo>
                <a:lnTo>
                  <a:pt x="4238622" y="6858000"/>
                </a:lnTo>
                <a:lnTo>
                  <a:pt x="4237035" y="6858000"/>
                </a:lnTo>
                <a:lnTo>
                  <a:pt x="4086222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ja-JP" altLang="en-US" sz="1800" noProof="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1" name="フリーフォーム 6"/>
          <p:cNvSpPr>
            <a:spLocks/>
          </p:cNvSpPr>
          <p:nvPr/>
        </p:nvSpPr>
        <p:spPr bwMode="auto">
          <a:xfrm>
            <a:off x="6256868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ja-JP" altLang="en-US" sz="1800" noProof="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2" name="フリーフォーム 7"/>
          <p:cNvSpPr>
            <a:spLocks/>
          </p:cNvSpPr>
          <p:nvPr/>
        </p:nvSpPr>
        <p:spPr bwMode="auto">
          <a:xfrm>
            <a:off x="6062136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ja-JP" altLang="en-US" sz="1800" noProof="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95401" y="1873584"/>
            <a:ext cx="5120640" cy="2560320"/>
          </a:xfrm>
        </p:spPr>
        <p:txBody>
          <a:bodyPr rtlCol="0" anchor="b">
            <a:normAutofit/>
          </a:bodyPr>
          <a:lstStyle>
            <a:lvl1pPr algn="l">
              <a:defRPr sz="400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pPr rtl="0"/>
            <a:r>
              <a:rPr lang="ja-JP" altLang="en-US" noProof="0" smtClean="0"/>
              <a:t>マスター タイトルの書式設定</a:t>
            </a:r>
            <a:endParaRPr lang="ja-JP" altLang="en-US" noProof="0" dirty="0"/>
          </a:p>
        </p:txBody>
      </p:sp>
      <p:sp>
        <p:nvSpPr>
          <p:cNvPr id="15" name="図プレースホルダー 14" descr="画像を追加する空のプレースホルダー。プレースホルダーをクリックし、追加する画像を選択します"/>
          <p:cNvSpPr>
            <a:spLocks noGrp="1"/>
          </p:cNvSpPr>
          <p:nvPr>
            <p:ph type="pic" sz="quarter" idx="10"/>
          </p:nvPr>
        </p:nvSpPr>
        <p:spPr>
          <a:xfrm>
            <a:off x="6743703" y="0"/>
            <a:ext cx="5448297" cy="6858000"/>
          </a:xfrm>
          <a:custGeom>
            <a:avLst/>
            <a:gdLst>
              <a:gd name="connsiteX0" fmla="*/ 0 w 5448297"/>
              <a:gd name="connsiteY0" fmla="*/ 0 h 6858000"/>
              <a:gd name="connsiteX1" fmla="*/ 5448297 w 5448297"/>
              <a:gd name="connsiteY1" fmla="*/ 0 h 6858000"/>
              <a:gd name="connsiteX2" fmla="*/ 5448297 w 5448297"/>
              <a:gd name="connsiteY2" fmla="*/ 6858000 h 6858000"/>
              <a:gd name="connsiteX3" fmla="*/ 338667 w 5448297"/>
              <a:gd name="connsiteY3" fmla="*/ 6858000 h 6858000"/>
              <a:gd name="connsiteX4" fmla="*/ 1185333 w 5448297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8297" h="6858000">
                <a:moveTo>
                  <a:pt x="0" y="0"/>
                </a:moveTo>
                <a:lnTo>
                  <a:pt x="5448297" y="0"/>
                </a:lnTo>
                <a:lnTo>
                  <a:pt x="5448297" y="6858000"/>
                </a:lnTo>
                <a:lnTo>
                  <a:pt x="338667" y="6858000"/>
                </a:lnTo>
                <a:lnTo>
                  <a:pt x="1185333" y="4337050"/>
                </a:lnTo>
                <a:close/>
              </a:path>
            </a:pathLst>
          </a:custGeom>
          <a:noFill/>
          <a:ln>
            <a:noFill/>
          </a:ln>
        </p:spPr>
        <p:txBody>
          <a:bodyPr wrap="square" tIns="365760" rtlCol="0">
            <a:no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pPr rtl="0"/>
            <a:r>
              <a:rPr lang="ja-JP" altLang="en-US" noProof="0" smtClean="0"/>
              <a:t>図を追加</a:t>
            </a:r>
            <a:endParaRPr lang="ja-JP" altLang="en-US" noProof="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95401" y="4572000"/>
            <a:ext cx="5120640" cy="1600200"/>
          </a:xfrm>
        </p:spPr>
        <p:txBody>
          <a:bodyPr rtlCol="0"/>
          <a:lstStyle>
            <a:lvl1pPr marL="0" indent="0" algn="l">
              <a:buNone/>
              <a:defRPr sz="2400"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ja-JP" altLang="en-US" noProof="0" smtClean="0"/>
              <a:t>マスター サブタイトルの書式設定</a:t>
            </a:r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402813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5"/>
          <p:cNvSpPr>
            <a:spLocks noChangeArrowheads="1"/>
          </p:cNvSpPr>
          <p:nvPr/>
        </p:nvSpPr>
        <p:spPr bwMode="white">
          <a:xfrm>
            <a:off x="9622368" y="0"/>
            <a:ext cx="2569632" cy="6858000"/>
          </a:xfrm>
          <a:custGeom>
            <a:avLst/>
            <a:gdLst/>
            <a:ahLst/>
            <a:cxnLst/>
            <a:rect l="l" t="t" r="r" b="b"/>
            <a:pathLst>
              <a:path w="1927224" h="6858000">
                <a:moveTo>
                  <a:pt x="0" y="0"/>
                </a:moveTo>
                <a:lnTo>
                  <a:pt x="1927224" y="0"/>
                </a:lnTo>
                <a:lnTo>
                  <a:pt x="192722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ja-JP" altLang="en-US" sz="1800" noProof="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フリーフォーム 6"/>
          <p:cNvSpPr>
            <a:spLocks/>
          </p:cNvSpPr>
          <p:nvPr/>
        </p:nvSpPr>
        <p:spPr bwMode="auto">
          <a:xfrm>
            <a:off x="9237132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ja-JP" altLang="en-US" sz="1800" noProof="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" name="フリーフォーム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ja-JP" altLang="en-US" sz="1800" noProof="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0" name="フリーフォーム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ja-JP" altLang="en-US" sz="1800" noProof="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95398" y="2914650"/>
            <a:ext cx="8046720" cy="1557338"/>
          </a:xfrm>
        </p:spPr>
        <p:txBody>
          <a:bodyPr rtlCol="0" anchor="b">
            <a:normAutofit/>
          </a:bodyPr>
          <a:lstStyle>
            <a:lvl1pPr>
              <a:defRPr sz="320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pPr rtl="0"/>
            <a:r>
              <a:rPr lang="ja-JP" altLang="en-US" noProof="0" smtClean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295398" y="4589463"/>
            <a:ext cx="8046718" cy="1011237"/>
          </a:xfrm>
        </p:spPr>
        <p:txBody>
          <a:bodyPr rtlCol="0"/>
          <a:lstStyle>
            <a:lvl1pPr marL="0" indent="0" rtl="0">
              <a:spcBef>
                <a:spcPts val="1200"/>
              </a:spcBef>
              <a:buNone/>
              <a:defRPr sz="240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ja-JP" altLang="en-US" noProof="0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19642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段組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 smtClean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295400" y="1828800"/>
            <a:ext cx="4572000" cy="4343400"/>
          </a:xfrm>
        </p:spPr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ja-JP" altLang="en-US" noProof="0" smtClean="0"/>
              <a:t>マスター テキストの書式設定</a:t>
            </a:r>
          </a:p>
          <a:p>
            <a:pPr lvl="1" rtl="0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 rtl="0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 rtl="0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 rtl="0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24600" y="1828799"/>
            <a:ext cx="4572000" cy="4343401"/>
          </a:xfrm>
        </p:spPr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ja-JP" altLang="en-US" noProof="0" smtClean="0"/>
              <a:t>マスター テキストの書式設定</a:t>
            </a:r>
          </a:p>
          <a:p>
            <a:pPr lvl="1" rtl="0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 rtl="0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 rtl="0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 rtl="0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 smtClean="0"/>
              <a:t>フッターを追加</a:t>
            </a:r>
            <a:endParaRPr lang="ja-JP" altLang="en-US" noProof="0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7C31CC9-C1A1-4E9B-A6A3-2C2A89F3F433}" type="datetime4">
              <a:rPr lang="ja-JP" altLang="en-US" noProof="0" smtClean="0"/>
              <a:t>2025年5月29日</a:t>
            </a:fld>
            <a:endParaRPr lang="ja-JP" altLang="en-US" noProof="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7F8E3F6-DE14-48B2-B2BC-6FABA9630FB8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44820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rtlCol="0"/>
          <a:lstStyle/>
          <a:p>
            <a:pPr rtl="0"/>
            <a:r>
              <a:rPr lang="ja-JP" altLang="en-US" noProof="0" smtClean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295400" y="1828800"/>
            <a:ext cx="4572000" cy="850392"/>
          </a:xfrm>
        </p:spPr>
        <p:txBody>
          <a:bodyPr rtlCol="0" anchor="ctr">
            <a:normAutofit/>
          </a:bodyPr>
          <a:lstStyle>
            <a:lvl1pPr marL="0" indent="0" rtl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295400" y="2705100"/>
            <a:ext cx="4572000" cy="3467100"/>
          </a:xfrm>
        </p:spPr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ja-JP" altLang="en-US" noProof="0" smtClean="0"/>
              <a:t>マスター テキストの書式設定</a:t>
            </a:r>
          </a:p>
          <a:p>
            <a:pPr lvl="1" rtl="0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 rtl="0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 rtl="0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 rtl="0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324600" y="1828800"/>
            <a:ext cx="4572000" cy="847725"/>
          </a:xfrm>
        </p:spPr>
        <p:txBody>
          <a:bodyPr rtlCol="0" anchor="ctr">
            <a:normAutofit/>
          </a:bodyPr>
          <a:lstStyle>
            <a:lvl1pPr marL="0" indent="0" rtl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324600" y="2705100"/>
            <a:ext cx="4572000" cy="3467100"/>
          </a:xfrm>
        </p:spPr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ja-JP" altLang="en-US" noProof="0" smtClean="0"/>
              <a:t>マスター テキストの書式設定</a:t>
            </a:r>
          </a:p>
          <a:p>
            <a:pPr lvl="1" rtl="0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 rtl="0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 rtl="0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 rtl="0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 smtClean="0"/>
              <a:t>フッターを追加</a:t>
            </a:r>
            <a:endParaRPr lang="ja-JP" altLang="en-US" noProof="0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DB2564E-5AFB-4C23-B151-8E2DD80B0CA0}" type="datetime4">
              <a:rPr lang="ja-JP" altLang="en-US" noProof="0" smtClean="0"/>
              <a:t>2025年5月29日</a:t>
            </a:fld>
            <a:endParaRPr lang="ja-JP" altLang="en-US" noProof="0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7F8E3F6-DE14-48B2-B2BC-6FABA9630FB8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602360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 smtClean="0"/>
              <a:t>マスター タイトルの書式設定</a:t>
            </a:r>
            <a:endParaRPr lang="ja-JP" altLang="en-US" noProof="0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 smtClean="0"/>
              <a:t>フッターを追加</a:t>
            </a:r>
            <a:endParaRPr lang="ja-JP" altLang="en-US" noProof="0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CDB8879-0BC1-4E70-8304-1B0AC1C29D73}" type="datetime4">
              <a:rPr lang="ja-JP" altLang="en-US" noProof="0" smtClean="0"/>
              <a:t>2025年5月29日</a:t>
            </a:fld>
            <a:endParaRPr lang="ja-JP" altLang="en-US" noProof="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7F8E3F6-DE14-48B2-B2BC-6FABA9630FB8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97337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 smtClean="0"/>
              <a:t>フッターを追加</a:t>
            </a:r>
            <a:endParaRPr lang="ja-JP" altLang="en-US" noProof="0" dirty="0"/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21F7C5A-6043-4251-9836-BD0F0D0BB945}" type="datetime4">
              <a:rPr lang="ja-JP" altLang="en-US" noProof="0" smtClean="0"/>
              <a:t>2025年5月29日</a:t>
            </a:fld>
            <a:endParaRPr lang="ja-JP" altLang="en-US" noProof="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7F8E3F6-DE14-48B2-B2BC-6FABA9630FB8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983636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ja-JP" altLang="en-US" noProof="0" smtClean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28209" y="1828800"/>
            <a:ext cx="6126480" cy="4343400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ja-JP" altLang="en-US" noProof="0" smtClean="0"/>
              <a:t>マスター テキストの書式設定</a:t>
            </a:r>
          </a:p>
          <a:p>
            <a:pPr lvl="1" rtl="0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 rtl="0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 rtl="0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 rtl="0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295400" y="1828800"/>
            <a:ext cx="3017520" cy="4343400"/>
          </a:xfrm>
        </p:spPr>
        <p:txBody>
          <a:bodyPr rtlCol="0" anchor="ctr">
            <a:normAutofit/>
          </a:bodyPr>
          <a:lstStyle>
            <a:lvl1pPr marL="0" indent="0" rtl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ja-JP" altLang="en-US" noProof="0" smtClean="0"/>
              <a:t>マスター テキストの書式設定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 smtClean="0"/>
              <a:t>フッターを追加</a:t>
            </a:r>
            <a:endParaRPr lang="ja-JP" altLang="en-US" noProof="0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1822D4E-5042-46CF-BDD9-503D2028E805}" type="datetime4">
              <a:rPr lang="ja-JP" altLang="en-US" noProof="0" smtClean="0"/>
              <a:t>2025年5月29日</a:t>
            </a:fld>
            <a:endParaRPr lang="ja-JP" altLang="en-US" noProof="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7F8E3F6-DE14-48B2-B2BC-6FABA9630FB8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4763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 userDrawn="1"/>
        </p:nvSpPr>
        <p:spPr bwMode="white">
          <a:xfrm>
            <a:off x="0" y="0"/>
            <a:ext cx="12192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長方形 7"/>
          <p:cNvSpPr/>
          <p:nvPr userDrawn="1"/>
        </p:nvSpPr>
        <p:spPr>
          <a:xfrm>
            <a:off x="0" y="1371600"/>
            <a:ext cx="12192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" name="長方形 8"/>
          <p:cNvSpPr/>
          <p:nvPr userDrawn="1"/>
        </p:nvSpPr>
        <p:spPr>
          <a:xfrm>
            <a:off x="0" y="1443006"/>
            <a:ext cx="12192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ja-JP" altLang="en-US" noProof="0" dirty="0" smtClean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295400" y="1828800"/>
            <a:ext cx="96012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ja-JP" altLang="en-US" noProof="0" dirty="0" smtClean="0"/>
              <a:t>マスター テキストの書式設定</a:t>
            </a:r>
          </a:p>
          <a:p>
            <a:pPr lvl="1" rtl="0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2 </a:t>
            </a:r>
            <a:r>
              <a:rPr lang="ja-JP" altLang="en-US" noProof="0" dirty="0" smtClean="0"/>
              <a:t>レベル</a:t>
            </a:r>
          </a:p>
          <a:p>
            <a:pPr lvl="2" rtl="0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3 </a:t>
            </a:r>
            <a:r>
              <a:rPr lang="ja-JP" altLang="en-US" noProof="0" dirty="0" smtClean="0"/>
              <a:t>レベル</a:t>
            </a:r>
          </a:p>
          <a:p>
            <a:pPr lvl="3" rtl="0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4 </a:t>
            </a:r>
            <a:r>
              <a:rPr lang="ja-JP" altLang="en-US" noProof="0" dirty="0" smtClean="0"/>
              <a:t>レベル</a:t>
            </a:r>
          </a:p>
          <a:p>
            <a:pPr lvl="4" rtl="0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5 </a:t>
            </a:r>
            <a:r>
              <a:rPr lang="ja-JP" altLang="en-US" noProof="0" dirty="0" smtClean="0"/>
              <a:t>レベル</a:t>
            </a:r>
            <a:endParaRPr lang="ja-JP" altLang="en-US" noProof="0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295399" y="6374999"/>
            <a:ext cx="624320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r>
              <a:rPr lang="ja-JP" altLang="en-US" noProof="0" dirty="0" smtClean="0"/>
              <a:t>フッターを追加</a:t>
            </a:r>
            <a:endParaRPr lang="ja-JP" altLang="en-US" noProof="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7791449" y="6374999"/>
            <a:ext cx="148070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58EE8B10-E8D1-478A-874A-51F54E43726E}" type="datetime4">
              <a:rPr lang="ja-JP" altLang="en-US" noProof="0" smtClean="0"/>
              <a:t>2025年5月29日</a:t>
            </a:fld>
            <a:endParaRPr lang="ja-JP" altLang="en-US" noProof="0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525000" y="6374999"/>
            <a:ext cx="1371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A7F8E3F6-DE14-48B2-B2BC-6FABA9630FB8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9473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61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chemeClr val="bg1"/>
          </a:solidFill>
          <a:latin typeface="ＭＳ 明朝" panose="02020609040205080304" pitchFamily="17" charset="-128"/>
          <a:ea typeface="ＭＳ 明朝" panose="02020609040205080304" pitchFamily="17" charset="-128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ＭＳ 明朝" panose="02020609040205080304" pitchFamily="17" charset="-128"/>
          <a:ea typeface="ＭＳ 明朝" panose="02020609040205080304" pitchFamily="17" charset="-128"/>
          <a:cs typeface="+mn-cs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ＭＳ 明朝" panose="02020609040205080304" pitchFamily="17" charset="-128"/>
          <a:ea typeface="ＭＳ 明朝" panose="02020609040205080304" pitchFamily="17" charset="-128"/>
          <a:cs typeface="+mn-cs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ＭＳ 明朝" panose="02020609040205080304" pitchFamily="17" charset="-128"/>
          <a:ea typeface="ＭＳ 明朝" panose="02020609040205080304" pitchFamily="17" charset="-128"/>
          <a:cs typeface="+mn-cs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ＭＳ 明朝" panose="02020609040205080304" pitchFamily="17" charset="-128"/>
          <a:ea typeface="ＭＳ 明朝" panose="02020609040205080304" pitchFamily="17" charset="-128"/>
          <a:cs typeface="+mn-cs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ＭＳ 明朝" panose="02020609040205080304" pitchFamily="17" charset="-128"/>
          <a:ea typeface="ＭＳ 明朝" panose="02020609040205080304" pitchFamily="17" charset="-128"/>
          <a:cs typeface="+mn-cs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7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965549" y="1145086"/>
            <a:ext cx="2844800" cy="1199354"/>
          </a:xfrm>
        </p:spPr>
        <p:txBody>
          <a:bodyPr rtlCol="0">
            <a:noAutofit/>
          </a:bodyPr>
          <a:lstStyle/>
          <a:p>
            <a:pPr rtl="0"/>
            <a:r>
              <a:rPr lang="ja-JP" altLang="en-US" sz="6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ご案内</a:t>
            </a:r>
            <a:endParaRPr lang="ja-JP" altLang="en-US" sz="6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114177" y="5413318"/>
            <a:ext cx="3113903" cy="510746"/>
          </a:xfrm>
        </p:spPr>
        <p:txBody>
          <a:bodyPr rtlCol="0">
            <a:noAutofit/>
          </a:bodyPr>
          <a:lstStyle/>
          <a:p>
            <a:pPr rtl="0"/>
            <a:r>
              <a:rPr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置田　喜代司</a:t>
            </a:r>
            <a:endParaRPr lang="ja-JP" altLang="en-US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1965549" y="3906475"/>
            <a:ext cx="5120640" cy="82842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000" kern="120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+mj-cs"/>
              </a:defRPr>
            </a:lvl1pPr>
          </a:lstStyle>
          <a:p>
            <a:r>
              <a:rPr lang="en-US" altLang="ja-JP" sz="3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OK.Office106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9" name="図プレースホルダー 8"/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69" b="3869"/>
          <a:stretch>
            <a:fillRect/>
          </a:stretch>
        </p:blipFill>
        <p:spPr>
          <a:xfrm>
            <a:off x="8299126" y="2344440"/>
            <a:ext cx="2447432" cy="3080685"/>
          </a:xfrm>
        </p:spPr>
      </p:pic>
      <p:sp>
        <p:nvSpPr>
          <p:cNvPr id="10" name="サブタイトル 2"/>
          <p:cNvSpPr txBox="1">
            <a:spLocks/>
          </p:cNvSpPr>
          <p:nvPr/>
        </p:nvSpPr>
        <p:spPr>
          <a:xfrm>
            <a:off x="1965549" y="5456704"/>
            <a:ext cx="1001171" cy="4673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代表</a:t>
            </a:r>
          </a:p>
        </p:txBody>
      </p:sp>
    </p:spTree>
    <p:extLst>
      <p:ext uri="{BB962C8B-B14F-4D97-AF65-F5344CB8AC3E}">
        <p14:creationId xmlns:p14="http://schemas.microsoft.com/office/powerpoint/2010/main" val="138059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r>
              <a:rPr lang="ja-JP" altLang="en-US" sz="6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目的</a:t>
            </a:r>
            <a:r>
              <a:rPr lang="ja-JP" altLang="en-US" sz="6000" dirty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ja-JP" altLang="en-US" sz="6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コース</a:t>
            </a:r>
            <a:r>
              <a:rPr lang="ja-JP" altLang="en-US" sz="6000" dirty="0">
                <a:latin typeface="Meiryo UI" panose="020B0604030504040204" pitchFamily="50" charset="-128"/>
                <a:ea typeface="Meiryo UI" panose="020B0604030504040204" pitchFamily="50" charset="-128"/>
              </a:rPr>
              <a:t>選び</a:t>
            </a:r>
          </a:p>
        </p:txBody>
      </p:sp>
      <p:sp>
        <p:nvSpPr>
          <p:cNvPr id="11" name="テキスト プレースホルダー 10"/>
          <p:cNvSpPr>
            <a:spLocks noGrp="1"/>
          </p:cNvSpPr>
          <p:nvPr>
            <p:ph type="body" idx="1"/>
          </p:nvPr>
        </p:nvSpPr>
        <p:spPr>
          <a:xfrm>
            <a:off x="1451919" y="1611364"/>
            <a:ext cx="2559908" cy="403654"/>
          </a:xfrm>
        </p:spPr>
        <p:txBody>
          <a:bodyPr rtlCol="0">
            <a:normAutofit/>
          </a:bodyPr>
          <a:lstStyle/>
          <a:p>
            <a:pPr rtl="0"/>
            <a:r>
              <a:rPr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話し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方</a:t>
            </a:r>
            <a:r>
              <a:rPr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コース</a:t>
            </a:r>
            <a:endParaRPr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986058"/>
              </p:ext>
            </p:extLst>
          </p:nvPr>
        </p:nvGraphicFramePr>
        <p:xfrm>
          <a:off x="1451919" y="2163299"/>
          <a:ext cx="9444682" cy="4492868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502285"/>
                <a:gridCol w="2077831"/>
                <a:gridCol w="373494"/>
                <a:gridCol w="579560"/>
                <a:gridCol w="373494"/>
                <a:gridCol w="1210637"/>
                <a:gridCol w="515164"/>
                <a:gridCol w="3812217"/>
              </a:tblGrid>
              <a:tr h="3116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ＮＯ</a:t>
                      </a:r>
                      <a:endParaRPr 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講義名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サブタイトル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4929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映えする貴方をつくる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ビジネスマナー</a:t>
                      </a:r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心構え・挨拶・電話応対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4929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同僚に差を付けろ！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ビジネスマナー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Ⅱ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名刺交換・席次・敬語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4929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あなたを覗く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コミュニケーション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脳科学・笑顔つくり・聴く力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4929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あなたに輝きを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コミュニケーション</a:t>
                      </a:r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Ⅱ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「ジョハリの窓」心理学実践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4929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あなたが必要になる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コミュニケーション</a:t>
                      </a:r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Ⅳ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報告・連絡・相談　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PREP</a:t>
                      </a:r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法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4929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秘密の相談ごと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コーチング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気づき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4929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出来たら凄い進め方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ファシリテーション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朝礼の在り方・会議の</a:t>
                      </a:r>
                      <a:r>
                        <a:rPr lang="en-US" altLang="ja-JP" sz="600" b="1" u="none" strike="noStrike" dirty="0" err="1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ⅯⅭ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4929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輝く未来へ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モチベーション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脳科学・心の在り方・可能性を信じる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4929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やってみるかい？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オン・ザ・ジョブ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ＯＪＴ）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やってみせる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4929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感動の接客とは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コンサルティングセールス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心理学・神経経済学・ニーズチェック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4929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相手に伝わる表現とは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プレゼンテーション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少人数対応・伝え方・インパクト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4929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未来予想図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心の小噺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脳とこころ・心の在り方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4929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あなたを採用したいです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話し方の基本</a:t>
                      </a:r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心構え・笑顔・抑揚・自己紹介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4929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わが社に来てください！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話し方の基本</a:t>
                      </a:r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Ⅱ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ＰＲＥＰ法・ロールプレイング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4929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自己表現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面接の心得・身だしなみ・対応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相手の心を読む　身だしなみチェック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20904"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zh-TW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　　</a:t>
                      </a:r>
                      <a:r>
                        <a:rPr lang="en-US" altLang="zh-TW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lang="zh-TW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税別</a:t>
                      </a:r>
                      <a:r>
                        <a:rPr lang="en-US" altLang="zh-TW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lang="zh-TW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zh-TW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zh-TW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  <a:endParaRPr lang="zh-TW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20904"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セット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税別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846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ja-JP" altLang="en-US" sz="6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セット価格がお得です</a:t>
            </a:r>
            <a:endParaRPr lang="en-US" altLang="ja-JP" sz="6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575326"/>
              </p:ext>
            </p:extLst>
          </p:nvPr>
        </p:nvGraphicFramePr>
        <p:xfrm>
          <a:off x="883920" y="1595119"/>
          <a:ext cx="10627360" cy="3371751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3972658"/>
                <a:gridCol w="44450"/>
                <a:gridCol w="47220"/>
                <a:gridCol w="1922505"/>
                <a:gridCol w="2452850"/>
                <a:gridCol w="2187677"/>
              </a:tblGrid>
              <a:tr h="30993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料金表</a:t>
                      </a:r>
                      <a:endParaRPr lang="ja-JP" altLang="en-US" sz="2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000" b="0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000" b="0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000" b="0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58344">
                <a:tc>
                  <a:txBody>
                    <a:bodyPr/>
                    <a:lstStyle/>
                    <a:p>
                      <a:pPr algn="l" fontAlgn="ctr"/>
                      <a:endParaRPr lang="ja-JP" altLang="en-US" sz="2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000" b="0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000" b="0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2000" b="0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993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2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コース名</a:t>
                      </a:r>
                      <a:endParaRPr lang="ja-JP" altLang="en-US" sz="2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2000" b="0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講義時間</a:t>
                      </a:r>
                      <a:endParaRPr lang="ja-JP" altLang="en-US" sz="2000" b="0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金額</a:t>
                      </a:r>
                      <a:endParaRPr lang="ja-JP" altLang="en-US" sz="2000" b="0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時間単価</a:t>
                      </a:r>
                      <a:endParaRPr lang="ja-JP" altLang="en-US" sz="2000" b="0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53671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2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トータルコース</a:t>
                      </a:r>
                      <a:endParaRPr lang="ja-JP" altLang="en-US" sz="2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2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</a:t>
                      </a:r>
                      <a:endParaRPr lang="en-US" altLang="ja-JP" sz="2000" b="0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¥2,300,000 </a:t>
                      </a:r>
                      <a:endParaRPr lang="en-US" altLang="ja-JP" sz="2000" b="0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¥33,824 </a:t>
                      </a:r>
                      <a:endParaRPr lang="en-US" altLang="ja-JP" sz="2000" b="0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55120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ja-JP" altLang="en-US" sz="2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接客エキスパートコース</a:t>
                      </a:r>
                      <a:endParaRPr lang="ja-JP" altLang="en-US" sz="2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</a:t>
                      </a:r>
                      <a:endParaRPr lang="en-US" altLang="ja-JP" sz="2000" b="0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¥1,500,000 </a:t>
                      </a:r>
                      <a:endParaRPr lang="en-US" altLang="ja-JP" sz="2000" b="0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¥39,474 </a:t>
                      </a:r>
                      <a:endParaRPr lang="en-US" altLang="ja-JP" sz="2000" b="0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1871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2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マネジメントコース</a:t>
                      </a:r>
                      <a:endParaRPr lang="ja-JP" altLang="en-US" sz="2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2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59</a:t>
                      </a:r>
                      <a:endParaRPr lang="en-US" altLang="ja-JP" sz="2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¥2,000,000 </a:t>
                      </a:r>
                      <a:endParaRPr lang="en-US" altLang="ja-JP" sz="2000" b="0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¥33,898 </a:t>
                      </a:r>
                      <a:endParaRPr lang="en-US" altLang="ja-JP" sz="2000" b="0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3691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2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ビジネスコース</a:t>
                      </a:r>
                      <a:endParaRPr lang="ja-JP" altLang="en-US" sz="2000" b="0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2000" b="0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</a:t>
                      </a:r>
                      <a:endParaRPr lang="en-US" altLang="ja-JP" sz="2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¥1,200,000 </a:t>
                      </a:r>
                      <a:endParaRPr lang="en-US" altLang="ja-JP" sz="2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¥30,000 </a:t>
                      </a:r>
                      <a:endParaRPr lang="en-US" altLang="ja-JP" sz="2000" b="0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58131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20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話し方コース</a:t>
                      </a:r>
                      <a:endParaRPr lang="ja-JP" altLang="en-US" sz="2000" b="0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2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</a:t>
                      </a:r>
                      <a:endParaRPr lang="en-US" altLang="ja-JP" sz="2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¥1,000,000 </a:t>
                      </a:r>
                      <a:endParaRPr lang="en-US" altLang="ja-JP" sz="2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¥28,571 </a:t>
                      </a:r>
                      <a:endParaRPr lang="en-US" altLang="ja-JP" sz="20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1729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ja-JP" altLang="en-US" sz="6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自己</a:t>
            </a:r>
            <a:r>
              <a:rPr lang="ja-JP" altLang="en-US" sz="6000" dirty="0">
                <a:latin typeface="Meiryo UI" panose="020B0604030504040204" pitchFamily="50" charset="-128"/>
                <a:ea typeface="Meiryo UI" panose="020B0604030504040204" pitchFamily="50" charset="-128"/>
              </a:rPr>
              <a:t>紹介</a:t>
            </a:r>
            <a:endParaRPr lang="en-US" altLang="ja-JP" sz="6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295400" y="1595120"/>
            <a:ext cx="9601200" cy="5191760"/>
          </a:xfrm>
          <a:solidFill>
            <a:schemeClr val="bg1"/>
          </a:solidFill>
        </p:spPr>
        <p:txBody>
          <a:bodyPr rtlCol="0">
            <a:normAutofit lnSpcReduction="10000"/>
          </a:bodyPr>
          <a:lstStyle/>
          <a:p>
            <a:pPr rtl="0"/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昭和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の戦後生まれ　北海道夕張郡栗山町　家具屋の次男坊で出生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 rtl="0">
              <a:buNone/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日本酒「北の錦」、「谷田のきびだんご」、日ハム栗山監督宅で有名な道央圏の栗山町の出身</a:t>
            </a:r>
          </a:p>
          <a:p>
            <a:pPr rtl="0"/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岩見沢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西高、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代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ゼミ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大受験科、東京杉並　高千穂商科大（現高千穂大）卒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rtl="0"/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㈱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急百貨店入社　札幌店にて　「衣食住」営業担当し、千歳空港店長、外商　、カスタマーセンター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 rtl="0">
              <a:buNone/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販売員教育　お客様相談室（クレーム対応）統括マネジャーを歴任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東急グループ㈱じょう</a:t>
            </a:r>
            <a:r>
              <a:rPr lang="ja-JP" altLang="en-US" sz="1600" b="1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てつ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出向　社員教育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バス運転士接遇教育　事故時お客様対応　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空港売店、空港警備員接遇研修を実施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　日本ハムファイターズ「エスコンフィールド北海道」インフォメーションセンターアドバイザーを担当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　厚労省所管ハローワーク職業訓練校講師を担当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　講師経験　日本郵政　札幌交通局　等　延べ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22,000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名に講演研修の実績あり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OK.Office106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」（オッケーオフィスイチマルロク）設立、代表を務める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資格　日商検定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ビジネスマネジャー、メンタルヘルスマネジメント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Ⅱ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種を取得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rtl="0"/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39872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今、各</a:t>
            </a:r>
            <a:r>
              <a:rPr lang="ja-JP" altLang="ja-JP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企業</a:t>
            </a:r>
            <a:r>
              <a:rPr lang="ja-JP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が研修を</a:t>
            </a:r>
            <a:r>
              <a:rPr lang="ja-JP" altLang="ja-JP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必要</a:t>
            </a: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としています！</a:t>
            </a:r>
            <a:endParaRPr lang="en-US" altLang="ja-JP" sz="4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>
          <a:xfrm>
            <a:off x="381000" y="1805374"/>
            <a:ext cx="11658600" cy="4709726"/>
          </a:xfrm>
          <a:solidFill>
            <a:schemeClr val="bg1"/>
          </a:solidFill>
        </p:spPr>
        <p:txBody>
          <a:bodyPr rtlCol="0">
            <a:noAutofit/>
          </a:bodyPr>
          <a:lstStyle/>
          <a:p>
            <a:r>
              <a:rPr lang="ja-JP" altLang="ja-JP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ハラスメント防止規則の制定を受けて</a:t>
            </a:r>
            <a:r>
              <a:rPr lang="ja-JP" altLang="ja-JP" sz="3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lang="en-US" altLang="ja-JP" sz="3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ja-JP" sz="3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企業</a:t>
            </a:r>
            <a:r>
              <a:rPr lang="ja-JP" altLang="ja-JP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は研修実施の努力義務がある</a:t>
            </a:r>
            <a:r>
              <a:rPr lang="en-US" altLang="ja-JP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r>
              <a:rPr lang="en-US" altLang="ja-JP" sz="3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3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endParaRPr lang="ja-JP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ja-JP" sz="3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ガバナンス</a:t>
            </a:r>
            <a:r>
              <a:rPr lang="ja-JP" altLang="ja-JP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・コンプライアンス強化が求められている</a:t>
            </a:r>
            <a:r>
              <a:rPr lang="en-US" altLang="ja-JP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3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3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3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lang="ja-JP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ja-JP" sz="3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従業員</a:t>
            </a:r>
            <a:r>
              <a:rPr lang="ja-JP" altLang="ja-JP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のスキルアップは企業成長の鍵</a:t>
            </a:r>
            <a:r>
              <a:rPr lang="en-US" altLang="ja-JP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endParaRPr lang="ja-JP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2843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今、各</a:t>
            </a:r>
            <a:r>
              <a:rPr lang="ja-JP" altLang="ja-JP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企業</a:t>
            </a:r>
            <a:r>
              <a:rPr lang="ja-JP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が研修を</a:t>
            </a:r>
            <a:r>
              <a:rPr lang="ja-JP" altLang="ja-JP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必要</a:t>
            </a: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としています！</a:t>
            </a:r>
            <a:endParaRPr lang="en-US" altLang="ja-JP" sz="4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>
          <a:xfrm>
            <a:off x="841418" y="1600200"/>
            <a:ext cx="10842581" cy="5168900"/>
          </a:xfrm>
          <a:solidFill>
            <a:schemeClr val="bg1"/>
          </a:solidFill>
        </p:spPr>
        <p:txBody>
          <a:bodyPr rtlCol="0">
            <a:noAutofit/>
          </a:bodyPr>
          <a:lstStyle/>
          <a:p>
            <a:r>
              <a:rPr lang="ja-JP" altLang="ja-JP" sz="2000" dirty="0"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近年、企業の</a:t>
            </a:r>
            <a:r>
              <a:rPr lang="en-US" altLang="ja-JP" sz="2000" dirty="0"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**</a:t>
            </a:r>
            <a:r>
              <a:rPr lang="ja-JP" altLang="ja-JP" sz="2000" dirty="0"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ガバナンス（統治）</a:t>
            </a:r>
            <a:r>
              <a:rPr lang="ja-JP" altLang="ja-JP" sz="2000" b="1" dirty="0"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と</a:t>
            </a:r>
            <a:r>
              <a:rPr lang="ja-JP" altLang="ja-JP" sz="2000" dirty="0"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コンプライアンス（法令遵守）</a:t>
            </a:r>
            <a:r>
              <a:rPr lang="en-US" altLang="ja-JP" sz="2000" dirty="0"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**</a:t>
            </a:r>
            <a:r>
              <a:rPr lang="ja-JP" altLang="ja-JP" sz="2000" dirty="0"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の重要性が改めて注目されています。特に、ジャニーズ事務所やフジメディアホールディングスの問題が報じられたことで、企業の透明性や倫理観が問われる時代へと移行しています。</a:t>
            </a:r>
            <a:endParaRPr lang="ja-JP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r>
              <a:rPr lang="ja-JP" altLang="ja-JP" sz="2000" dirty="0"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ジャニーズ事務所では、長年にわたる経営体制の問題が指摘され、同族経営の弊害が浮き彫りになりました。フジメディアホールディングスに関しても、社内のコンプライアンス体制の不備が報じられ、企業の信頼性を揺るがす事態となっています。これらの事例は、企業が適切なガバナンスを確立し、コンプライアンスを徹底することの必要性を強く示しています。</a:t>
            </a:r>
            <a:endParaRPr lang="ja-JP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r>
              <a:rPr lang="ja-JP" altLang="ja-JP" sz="2000" dirty="0"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この流れを受け、多くの企業が</a:t>
            </a:r>
            <a:r>
              <a:rPr lang="ja-JP" altLang="ja-JP" sz="2000" b="1" dirty="0"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ハラスメント防止策の強化</a:t>
            </a:r>
            <a:r>
              <a:rPr lang="ja-JP" altLang="ja-JP" sz="2000" dirty="0"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や</a:t>
            </a:r>
            <a:r>
              <a:rPr lang="ja-JP" altLang="ja-JP" sz="2000" b="1" dirty="0"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内部統制の見直し</a:t>
            </a:r>
            <a:r>
              <a:rPr lang="ja-JP" altLang="ja-JP" sz="2000" dirty="0"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を進めています。企業の社会的責任（</a:t>
            </a:r>
            <a:r>
              <a:rPr lang="en-US" altLang="ja-JP" sz="2000" dirty="0"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CSR</a:t>
            </a:r>
            <a:r>
              <a:rPr lang="ja-JP" altLang="ja-JP" sz="2000" dirty="0"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）や環境・社会・ガバナンス（</a:t>
            </a:r>
            <a:r>
              <a:rPr lang="en-US" altLang="ja-JP" sz="2000" dirty="0"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ESG</a:t>
            </a:r>
            <a:r>
              <a:rPr lang="ja-JP" altLang="ja-JP" sz="2000" dirty="0"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）への取り組みも、今後さらに重要視されるでしょう。企業が持続的に成長するためには、単なる法令遵守にとどまらず、従業員や社会との信頼関係を築くことが不可欠です。</a:t>
            </a:r>
            <a:endParaRPr lang="ja-JP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r>
              <a:rPr lang="ja-JP" altLang="ja-JP" sz="2000" dirty="0"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このような背景のもと、企業研修の必要性が高まっており、従業員の意識改革や実践的な対策を学ぶ機会が求められています。企業がこの変化に対応し、健全な組織運営を実現するためには、適切な研修の導入が鍵となるでしょう</a:t>
            </a:r>
            <a:r>
              <a:rPr lang="ja-JP" altLang="ja-JP" sz="2000" dirty="0" smtClean="0"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。</a:t>
            </a:r>
            <a:endParaRPr lang="ja-JP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080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r>
              <a:rPr lang="ja-JP" altLang="en-US" sz="40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今、各</a:t>
            </a:r>
            <a:r>
              <a:rPr lang="ja-JP" altLang="ja-JP" sz="40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企業が研修を必要</a:t>
            </a:r>
            <a:r>
              <a:rPr lang="ja-JP" altLang="en-US" sz="40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としています！</a:t>
            </a:r>
            <a:endParaRPr lang="en-US" altLang="ja-JP" sz="6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>
          <a:xfrm>
            <a:off x="757881" y="1701800"/>
            <a:ext cx="10824519" cy="5003800"/>
          </a:xfrm>
        </p:spPr>
        <p:txBody>
          <a:bodyPr rtlCol="0">
            <a:noAutofit/>
          </a:bodyPr>
          <a:lstStyle/>
          <a:p>
            <a:pPr lvl="0"/>
            <a:r>
              <a:rPr lang="ja-JP" altLang="ja-JP" sz="2000" dirty="0">
                <a:solidFill>
                  <a:srgbClr val="595959"/>
                </a:solidFill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さらには、ご承知のことと存じますが、現在の国会では、企業のガバナンス・コンプライアンス強化に関連する法案が提案されており、特に</a:t>
            </a:r>
            <a:r>
              <a:rPr lang="ja-JP" altLang="ja-JP" sz="2000" b="1" dirty="0">
                <a:solidFill>
                  <a:srgbClr val="595959"/>
                </a:solidFill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カスタマーハラスメント（カスハラ）対策</a:t>
            </a:r>
            <a:r>
              <a:rPr lang="ja-JP" altLang="ja-JP" sz="2000" dirty="0">
                <a:solidFill>
                  <a:srgbClr val="595959"/>
                </a:solidFill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に関する規則が注目されています。</a:t>
            </a:r>
            <a:endParaRPr lang="ja-JP" altLang="ja-JP" sz="2000" dirty="0">
              <a:solidFill>
                <a:srgbClr val="595959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lvl="0"/>
            <a:r>
              <a:rPr lang="en-US" altLang="ja-JP" sz="2000" dirty="0">
                <a:solidFill>
                  <a:srgbClr val="595959"/>
                </a:solidFill>
                <a:latin typeface="メイリオ" panose="020B0604030504040204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2025</a:t>
            </a:r>
            <a:r>
              <a:rPr lang="ja-JP" altLang="ja-JP" sz="2000" dirty="0">
                <a:solidFill>
                  <a:srgbClr val="595959"/>
                </a:solidFill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年</a:t>
            </a:r>
            <a:r>
              <a:rPr lang="en-US" altLang="ja-JP" sz="2000" dirty="0">
                <a:solidFill>
                  <a:srgbClr val="595959"/>
                </a:solidFill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3</a:t>
            </a:r>
            <a:r>
              <a:rPr lang="ja-JP" altLang="ja-JP" sz="2000" dirty="0">
                <a:solidFill>
                  <a:srgbClr val="595959"/>
                </a:solidFill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月に閣議決定された</a:t>
            </a:r>
            <a:r>
              <a:rPr lang="ja-JP" altLang="ja-JP" sz="2000" b="1" dirty="0">
                <a:solidFill>
                  <a:srgbClr val="595959"/>
                </a:solidFill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労働施策総合推進法改正案</a:t>
            </a:r>
            <a:r>
              <a:rPr lang="ja-JP" altLang="ja-JP" sz="2000" dirty="0">
                <a:solidFill>
                  <a:srgbClr val="595959"/>
                </a:solidFill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では、企業に対して</a:t>
            </a:r>
            <a:r>
              <a:rPr lang="ja-JP" altLang="ja-JP" sz="2000" b="1" dirty="0">
                <a:solidFill>
                  <a:srgbClr val="595959"/>
                </a:solidFill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従業員を保護するための防止措置の整備が義務化</a:t>
            </a:r>
            <a:r>
              <a:rPr lang="ja-JP" altLang="ja-JP" sz="2000" dirty="0">
                <a:solidFill>
                  <a:srgbClr val="595959"/>
                </a:solidFill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される見込みです。</a:t>
            </a:r>
            <a:endParaRPr lang="ja-JP" altLang="ja-JP" sz="2000" dirty="0">
              <a:solidFill>
                <a:srgbClr val="595959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lvl="0"/>
            <a:r>
              <a:rPr lang="ja-JP" altLang="ja-JP" sz="2000" dirty="0">
                <a:solidFill>
                  <a:srgbClr val="595959"/>
                </a:solidFill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この法案では、企業がカスハラ防止のために</a:t>
            </a:r>
            <a:r>
              <a:rPr lang="ja-JP" altLang="ja-JP" sz="2000" b="1" dirty="0">
                <a:solidFill>
                  <a:srgbClr val="595959"/>
                </a:solidFill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方針の明確化、従業員への周知・啓発、相談窓口の設置</a:t>
            </a:r>
            <a:r>
              <a:rPr lang="ja-JP" altLang="ja-JP" sz="2000" dirty="0">
                <a:solidFill>
                  <a:srgbClr val="595959"/>
                </a:solidFill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などの対応を求められることになります。</a:t>
            </a:r>
            <a:endParaRPr lang="ja-JP" altLang="ja-JP" sz="2000" dirty="0">
              <a:solidFill>
                <a:srgbClr val="595959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lvl="0"/>
            <a:r>
              <a:rPr lang="ja-JP" altLang="ja-JP" sz="2000" dirty="0">
                <a:solidFill>
                  <a:srgbClr val="595959"/>
                </a:solidFill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罰則規定は設けられていませんが、対策が不十分な企業に対しては</a:t>
            </a:r>
            <a:r>
              <a:rPr lang="ja-JP" altLang="ja-JP" sz="2000" b="1" dirty="0">
                <a:solidFill>
                  <a:srgbClr val="595959"/>
                </a:solidFill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厚生労働省が助言・指導・勧告を行い、最終的には企業名が公表される可能性</a:t>
            </a:r>
            <a:r>
              <a:rPr lang="ja-JP" altLang="ja-JP" sz="2000" dirty="0">
                <a:solidFill>
                  <a:srgbClr val="595959"/>
                </a:solidFill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があるため、企業の信頼性維持の観点からも対応が不可欠です。</a:t>
            </a:r>
            <a:endParaRPr lang="ja-JP" altLang="ja-JP" sz="2000" dirty="0">
              <a:solidFill>
                <a:srgbClr val="595959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lvl="0"/>
            <a:r>
              <a:rPr lang="ja-JP" altLang="ja-JP" sz="2000" dirty="0">
                <a:solidFill>
                  <a:srgbClr val="595959"/>
                </a:solidFill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このような背景を踏まえ、企業研修の必要性はますます高まっています。</a:t>
            </a:r>
            <a:endParaRPr lang="ja-JP" altLang="ja-JP" sz="2000" dirty="0">
              <a:solidFill>
                <a:srgbClr val="595959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lvl="0"/>
            <a:r>
              <a:rPr lang="ja-JP" altLang="ja-JP" sz="2000" dirty="0">
                <a:solidFill>
                  <a:srgbClr val="595959"/>
                </a:solidFill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従業員が適切な対応を学び、企業としての責任を果たすためには、実践的な研修の導入が重要です。</a:t>
            </a:r>
            <a:endParaRPr lang="ja-JP" altLang="ja-JP" sz="2000" dirty="0">
              <a:solidFill>
                <a:srgbClr val="595959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21849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6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オッケー講師独自の強み</a:t>
            </a:r>
            <a:endParaRPr kumimoji="1" lang="ja-JP" altLang="en-US" sz="6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828800"/>
            <a:ext cx="12192000" cy="4343400"/>
          </a:xfrm>
        </p:spPr>
        <p:txBody>
          <a:bodyPr>
            <a:normAutofit fontScale="92500" lnSpcReduction="20000"/>
          </a:bodyPr>
          <a:lstStyle/>
          <a:p>
            <a:pPr algn="just">
              <a:spcAft>
                <a:spcPts val="0"/>
              </a:spcAft>
            </a:pPr>
            <a:r>
              <a:rPr lang="en-US" altLang="ja-JP" sz="3200" b="1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45</a:t>
            </a:r>
            <a:r>
              <a:rPr lang="ja-JP" altLang="ja-JP" sz="3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年以上の百貨店管理職経験</a:t>
            </a:r>
            <a:r>
              <a:rPr lang="en-US" altLang="ja-JP" sz="3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 </a:t>
            </a:r>
            <a:endParaRPr lang="ja-JP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ja-JP" sz="3200" b="1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lang="ja-JP" altLang="ja-JP" sz="3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万人以上の</a:t>
            </a:r>
            <a:r>
              <a:rPr lang="ja-JP" altLang="ja-JP" sz="3200" b="1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従業員</a:t>
            </a:r>
            <a:r>
              <a:rPr lang="ja-JP" altLang="en-US" sz="3200" b="1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接客・マナー</a:t>
            </a:r>
            <a:r>
              <a:rPr lang="ja-JP" altLang="ja-JP" sz="3200" b="1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研修</a:t>
            </a:r>
            <a:r>
              <a:rPr lang="ja-JP" altLang="ja-JP" sz="3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実績</a:t>
            </a:r>
            <a:r>
              <a:rPr lang="en-US" altLang="ja-JP" sz="3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 </a:t>
            </a:r>
            <a:endParaRPr lang="ja-JP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ja-JP" sz="3200" b="1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日本ハム球場</a:t>
            </a:r>
            <a:r>
              <a:rPr lang="ja-JP" altLang="en-US" sz="3200" b="1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「</a:t>
            </a:r>
            <a:r>
              <a:rPr lang="ja-JP" altLang="ja-JP" sz="3200" b="1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エスコンフィールド</a:t>
            </a:r>
            <a:r>
              <a:rPr lang="ja-JP" altLang="en-US" sz="3200" b="1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北海道」の</a:t>
            </a:r>
            <a:r>
              <a:rPr lang="ja-JP" altLang="en-US" sz="3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立ち上げ</a:t>
            </a:r>
            <a:endParaRPr lang="en-US" altLang="ja-JP" sz="3200" b="1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ja-JP" altLang="en-US" sz="3200" b="1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インフォメーション</a:t>
            </a:r>
            <a:r>
              <a:rPr lang="ja-JP" altLang="ja-JP" sz="3200" b="1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スタッフ</a:t>
            </a:r>
            <a:r>
              <a:rPr lang="ja-JP" altLang="ja-JP" sz="3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指導</a:t>
            </a:r>
            <a:r>
              <a:rPr lang="en-US" altLang="ja-JP" sz="3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 </a:t>
            </a:r>
            <a:endParaRPr lang="ja-JP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ja-JP" sz="3200" b="1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東</a:t>
            </a:r>
            <a:r>
              <a:rPr lang="ja-JP" altLang="ja-JP" sz="3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急グループでの公共交通・空港業界</a:t>
            </a:r>
            <a:r>
              <a:rPr lang="ja-JP" altLang="ja-JP" sz="3200" b="1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の</a:t>
            </a:r>
            <a:endParaRPr lang="en-US" altLang="ja-JP" sz="3200" b="1" kern="100" dirty="0" smtClean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ja-JP" altLang="en-US" sz="3200" b="1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事故対応・</a:t>
            </a:r>
            <a:r>
              <a:rPr lang="ja-JP" altLang="en-US" sz="3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マネジメント</a:t>
            </a:r>
            <a:r>
              <a:rPr lang="ja-JP" altLang="ja-JP" sz="3200" b="1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研修</a:t>
            </a:r>
            <a:r>
              <a:rPr lang="en-US" altLang="ja-JP" sz="3200" b="1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 </a:t>
            </a:r>
            <a:endParaRPr lang="ja-JP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3200" b="1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厚労省所管ハローワーク職業訓練校</a:t>
            </a:r>
            <a:r>
              <a:rPr lang="ja-JP" altLang="ja-JP" sz="3200" b="1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講師</a:t>
            </a:r>
            <a:r>
              <a:rPr lang="ja-JP" altLang="ja-JP" sz="3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経験</a:t>
            </a:r>
            <a:r>
              <a:rPr lang="en-US" altLang="ja-JP" sz="3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 </a:t>
            </a:r>
            <a:endParaRPr lang="ja-JP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ja-JP" sz="32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 </a:t>
            </a:r>
            <a:r>
              <a:rPr lang="ja-JP" altLang="en-US" sz="3200" b="1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１０００記事以上を執筆する「オッケーブログ」で情報発信</a:t>
            </a:r>
            <a:endParaRPr lang="ja-JP" altLang="ja-JP" sz="3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908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ja-JP" altLang="en-US" sz="6000" dirty="0">
                <a:latin typeface="Meiryo UI" panose="020B0604030504040204" pitchFamily="50" charset="-128"/>
                <a:ea typeface="Meiryo UI" panose="020B0604030504040204" pitchFamily="50" charset="-128"/>
              </a:rPr>
              <a:t>何</a:t>
            </a:r>
            <a:r>
              <a:rPr lang="ja-JP" altLang="en-US" sz="6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が</a:t>
            </a:r>
            <a:r>
              <a:rPr lang="ja-JP" altLang="en-US" sz="6000" dirty="0">
                <a:latin typeface="Meiryo UI" panose="020B0604030504040204" pitchFamily="50" charset="-128"/>
                <a:ea typeface="Meiryo UI" panose="020B0604030504040204" pitchFamily="50" charset="-128"/>
              </a:rPr>
              <a:t>違</a:t>
            </a:r>
            <a:r>
              <a:rPr lang="ja-JP" altLang="en-US" sz="6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う</a:t>
            </a:r>
            <a:endParaRPr lang="en-US" altLang="ja-JP" sz="6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>
          <a:xfrm>
            <a:off x="757881" y="2100648"/>
            <a:ext cx="10824519" cy="4604952"/>
          </a:xfrm>
        </p:spPr>
        <p:txBody>
          <a:bodyPr rtlCol="0">
            <a:noAutofit/>
          </a:bodyPr>
          <a:lstStyle/>
          <a:p>
            <a:pPr rtl="0"/>
            <a:r>
              <a:rPr lang="ja-JP" altLang="en-US" sz="4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受講者の集中力を切らしませ</a:t>
            </a:r>
            <a:r>
              <a:rPr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ん</a:t>
            </a:r>
            <a:endParaRPr lang="en-US" altLang="ja-JP" sz="48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rtl="0"/>
            <a:r>
              <a:rPr lang="ja-JP" altLang="en-US" sz="4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実例を使用しての話で解り易い</a:t>
            </a:r>
            <a:endParaRPr lang="en-US" altLang="ja-JP" sz="48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rtl="0"/>
            <a:r>
              <a:rPr lang="ja-JP" altLang="en-US" sz="4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受講者が「今何をすべきか気づく」熱弁</a:t>
            </a:r>
            <a:endParaRPr lang="en-US" altLang="ja-JP" sz="48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rtl="0"/>
            <a:r>
              <a:rPr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全身</a:t>
            </a:r>
            <a:r>
              <a:rPr lang="ja-JP" altLang="en-US" sz="4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からの</a:t>
            </a:r>
            <a:r>
              <a:rPr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熱意</a:t>
            </a:r>
            <a:r>
              <a:rPr lang="ja-JP" altLang="en-US" sz="4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を感じさせる動き</a:t>
            </a:r>
            <a:endParaRPr lang="en-US" altLang="ja-JP" sz="48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rtl="0"/>
            <a:r>
              <a:rPr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道内で</a:t>
            </a:r>
            <a:r>
              <a:rPr lang="ja-JP" altLang="en-US" sz="4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は珍しい男性講師</a:t>
            </a:r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9992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6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ピックアッププログラム</a:t>
            </a:r>
            <a:endParaRPr kumimoji="1" lang="ja-JP" altLang="en-US" sz="6000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6464684"/>
              </p:ext>
            </p:extLst>
          </p:nvPr>
        </p:nvGraphicFramePr>
        <p:xfrm>
          <a:off x="365760" y="1595120"/>
          <a:ext cx="11572239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角丸四角形吹き出し 6"/>
          <p:cNvSpPr/>
          <p:nvPr/>
        </p:nvSpPr>
        <p:spPr>
          <a:xfrm>
            <a:off x="1026160" y="4602480"/>
            <a:ext cx="1280160" cy="975360"/>
          </a:xfrm>
          <a:prstGeom prst="wedgeRoundRectCallout">
            <a:avLst>
              <a:gd name="adj1" fmla="val -20833"/>
              <a:gd name="adj2" fmla="val -72917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学ぶ</a:t>
            </a:r>
            <a:endParaRPr kumimoji="1" lang="en-US" altLang="ja-JP" b="1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真似る</a:t>
            </a:r>
          </a:p>
        </p:txBody>
      </p:sp>
      <p:sp>
        <p:nvSpPr>
          <p:cNvPr id="8" name="角丸四角形吹き出し 7"/>
          <p:cNvSpPr/>
          <p:nvPr/>
        </p:nvSpPr>
        <p:spPr>
          <a:xfrm>
            <a:off x="3108960" y="4602480"/>
            <a:ext cx="1280160" cy="975360"/>
          </a:xfrm>
          <a:prstGeom prst="wedgeRoundRectCallout">
            <a:avLst>
              <a:gd name="adj1" fmla="val -20833"/>
              <a:gd name="adj2" fmla="val -72917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気づく</a:t>
            </a:r>
            <a:endParaRPr kumimoji="1" lang="en-US" altLang="ja-JP" b="1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角丸四角形吹き出し 8"/>
          <p:cNvSpPr/>
          <p:nvPr/>
        </p:nvSpPr>
        <p:spPr>
          <a:xfrm>
            <a:off x="5191760" y="4602480"/>
            <a:ext cx="1554480" cy="975360"/>
          </a:xfrm>
          <a:prstGeom prst="wedgeRoundRectCallout">
            <a:avLst>
              <a:gd name="adj1" fmla="val -20833"/>
              <a:gd name="adj2" fmla="val -72917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お客</a:t>
            </a:r>
            <a:r>
              <a:rPr kumimoji="1" lang="ja-JP" altLang="en-US" b="1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様目線</a:t>
            </a:r>
            <a:endParaRPr kumimoji="1" lang="en-US" altLang="ja-JP" b="1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角丸四角形吹き出し 9"/>
          <p:cNvSpPr/>
          <p:nvPr/>
        </p:nvSpPr>
        <p:spPr>
          <a:xfrm>
            <a:off x="7399019" y="4602480"/>
            <a:ext cx="1554480" cy="975360"/>
          </a:xfrm>
          <a:prstGeom prst="wedgeRoundRectCallout">
            <a:avLst>
              <a:gd name="adj1" fmla="val -20833"/>
              <a:gd name="adj2" fmla="val -72917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指摘される</a:t>
            </a:r>
            <a:endParaRPr kumimoji="1" lang="en-US" altLang="ja-JP" b="1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角丸四角形吹き出し 10"/>
          <p:cNvSpPr/>
          <p:nvPr/>
        </p:nvSpPr>
        <p:spPr>
          <a:xfrm>
            <a:off x="9606279" y="4602480"/>
            <a:ext cx="1554480" cy="975360"/>
          </a:xfrm>
          <a:prstGeom prst="wedgeRoundRectCallout">
            <a:avLst>
              <a:gd name="adj1" fmla="val -20833"/>
              <a:gd name="adj2" fmla="val -72917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行動する</a:t>
            </a:r>
            <a:endParaRPr kumimoji="1" lang="en-US" altLang="ja-JP" b="1" dirty="0" smtClean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3580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ja-JP" altLang="en-US" sz="6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目的</a:t>
            </a:r>
            <a:r>
              <a:rPr lang="ja-JP" altLang="en-US" sz="6000" dirty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ja-JP" altLang="en-US" sz="6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コース選び</a:t>
            </a:r>
            <a:endParaRPr lang="ja-JP" altLang="en-US" sz="6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プレースホルダー 10"/>
          <p:cNvSpPr>
            <a:spLocks noGrp="1"/>
          </p:cNvSpPr>
          <p:nvPr>
            <p:ph type="body" idx="1"/>
          </p:nvPr>
        </p:nvSpPr>
        <p:spPr>
          <a:xfrm>
            <a:off x="529281" y="1594888"/>
            <a:ext cx="2559908" cy="403654"/>
          </a:xfrm>
        </p:spPr>
        <p:txBody>
          <a:bodyPr rtlCol="0">
            <a:normAutofit/>
          </a:bodyPr>
          <a:lstStyle/>
          <a:p>
            <a:pPr rtl="0"/>
            <a:r>
              <a:rPr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トータルコース</a:t>
            </a:r>
            <a:endParaRPr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" name="コンテンツ プレースホルダー 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66353283"/>
              </p:ext>
            </p:extLst>
          </p:nvPr>
        </p:nvGraphicFramePr>
        <p:xfrm>
          <a:off x="529283" y="2059439"/>
          <a:ext cx="5333037" cy="4695582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292128"/>
                <a:gridCol w="1134459"/>
                <a:gridCol w="37127"/>
                <a:gridCol w="299431"/>
                <a:gridCol w="192968"/>
                <a:gridCol w="858838"/>
                <a:gridCol w="262566"/>
                <a:gridCol w="2255520"/>
              </a:tblGrid>
              <a:tr h="15041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ＮＯ</a:t>
                      </a:r>
                      <a:endParaRPr 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講義名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サブタイトル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時間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内容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ctr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1</a:t>
                      </a:r>
                      <a:endParaRPr lang="en-US" altLang="ja-JP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映えする貴方をつくる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ビジネスマナー</a:t>
                      </a:r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心構え・挨拶・電話応対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同僚に差を付けろ！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ビジネスマナー</a:t>
                      </a:r>
                      <a:r>
                        <a:rPr lang="en-US" altLang="ja-JP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Ⅱ</a:t>
                      </a:r>
                      <a:endParaRPr lang="en-US" altLang="ja-JP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名刺交換・席次・敬語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あなたを覗く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コミュニケーション</a:t>
                      </a:r>
                      <a:r>
                        <a:rPr lang="en-US" altLang="ja-JP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脳科学・笑顔つくり・聴く力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4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あなたに輝きを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コミュニケーション</a:t>
                      </a:r>
                      <a:r>
                        <a:rPr lang="en-US" altLang="ja-JP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Ⅱ</a:t>
                      </a:r>
                      <a:endParaRPr lang="en-US" altLang="ja-JP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「ジョハリの窓」心理学実践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5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相手に好印象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コミュニケーション</a:t>
                      </a:r>
                      <a:r>
                        <a:rPr lang="en-US" altLang="ja-JP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Ⅲ</a:t>
                      </a:r>
                      <a:endParaRPr lang="en-US" altLang="ja-JP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タイプ別コミュニケーション分析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6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あなたが必要になる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コミュニケーション</a:t>
                      </a:r>
                      <a:r>
                        <a:rPr lang="en-US" altLang="ja-JP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Ⅳ</a:t>
                      </a:r>
                      <a:endParaRPr lang="en-US" altLang="ja-JP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報告・連絡・相談　</a:t>
                      </a:r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PREP</a:t>
                      </a:r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法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7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秘密の相談ごと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コーチング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気づき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8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出来たら凄い進め方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ファシリテーション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朝礼の在り方・会議の</a:t>
                      </a:r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ⅯⅭ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9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輝く未来へ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モチベーション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脳科学・心の在り方・可能性を信じる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10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やってみるかい？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オン・ザ・ジョブ</a:t>
                      </a:r>
                      <a:r>
                        <a:rPr lang="en-US" altLang="ja-JP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ＯＪＴ）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やってみせる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11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スーパーマンになる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リーダーシップ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トップマネジメント・目標の在り方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12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感動の接客とは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コンサルティングセールス</a:t>
                      </a:r>
                      <a:r>
                        <a:rPr lang="en-US" altLang="ja-JP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心理学・神経経済学・ニーズチェック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13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会社があなたを放さない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コンサルティングセールス</a:t>
                      </a:r>
                      <a:r>
                        <a:rPr lang="en-US" altLang="ja-JP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Ⅱ</a:t>
                      </a:r>
                      <a:endParaRPr lang="en-US" altLang="ja-JP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ニーズチェック・ロールプレイング基本編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14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あなたが利益を作ります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コンサルティングセールス</a:t>
                      </a:r>
                      <a:r>
                        <a:rPr lang="en-US" altLang="ja-JP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Ⅲ</a:t>
                      </a:r>
                      <a:endParaRPr lang="en-US" altLang="ja-JP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ロールプレイング応用編・経済合理性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15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相手に伝わる表現とは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プレゼンテーション</a:t>
                      </a:r>
                      <a:r>
                        <a:rPr lang="en-US" altLang="ja-JP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少人数対応・伝え方・インパクト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16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相手の心に残る表現方法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プレゼンテーション</a:t>
                      </a:r>
                      <a:r>
                        <a:rPr lang="en-US" altLang="ja-JP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Ⅱ</a:t>
                      </a:r>
                      <a:endParaRPr lang="en-US" altLang="ja-JP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大人数対応・伝え方・インパクト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17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あなたを中心人物にする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マネジメント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マーチャンダイジング・マーケティング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18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聴きたくねぇ～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クレーム対応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心理学・ロールプレイング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19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あなたは大丈夫？！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メンタルヘルス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脳科学・心の在り方・コミュニケーション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20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わたしは並です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コンプライアンス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遵守事項・情報管理・ハラスメント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21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給料出るの？　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財務</a:t>
                      </a:r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表の基本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ＢＳ・ＰＬ・ＣＳの関連性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22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火事場のバカ力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zh-TW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防災基本事項</a:t>
                      </a:r>
                      <a:endParaRPr lang="zh-TW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設定シミュレーション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1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未来予想図</a:t>
                      </a:r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頭の体操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1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夢を正夢に・脳科学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未来予想図</a:t>
                      </a:r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Ⅱ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心の小噺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脳とこころ・心の在り方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あなたを採用したいです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話し方の基本</a:t>
                      </a:r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心構え・笑顔・抑揚・自己紹介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4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わが社に来てください！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話し方の基本</a:t>
                      </a:r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Ⅱ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ＰＲＥＰ法・ロールプレイング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1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運転手は僕だ！</a:t>
                      </a:r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職業運転士としての運転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法令遵守・アルコールチェック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運転手は僕だ！</a:t>
                      </a:r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Ⅱ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職業運転士としての接遇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おもてなしの心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1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なるほどね！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流通小売業の基本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顧客軸・売上</a:t>
                      </a:r>
                      <a:r>
                        <a:rPr lang="en-US" altLang="ja-JP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原則・購買要素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そうだったんだ！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百貨店の仕組み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戦略販売の組み立て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20331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baseline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b">
                    <a:noFill/>
                  </a:tcPr>
                </a:tc>
              </a:tr>
              <a:tr h="106626"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b="1" u="none" strike="noStrike" baseline="0">
                          <a:effectLst/>
                          <a:ea typeface="Meiryo UI" panose="020B0604030504040204" pitchFamily="50" charset="-128"/>
                        </a:rPr>
                        <a:t>68</a:t>
                      </a:r>
                      <a:endParaRPr lang="en-US" altLang="ja-JP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zh-TW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時間　　</a:t>
                      </a:r>
                      <a:r>
                        <a:rPr lang="en-US" altLang="zh-TW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lang="zh-TW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税別</a:t>
                      </a:r>
                      <a:r>
                        <a:rPr lang="en-US" altLang="zh-TW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lang="zh-TW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zh-TW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zh-TW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万円</a:t>
                      </a:r>
                      <a:endParaRPr lang="zh-TW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ctr">
                    <a:noFill/>
                  </a:tcPr>
                </a:tc>
              </a:tr>
              <a:tr h="106626"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 baseline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セット</a:t>
                      </a:r>
                      <a:r>
                        <a:rPr lang="en-US" altLang="ja-JP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税別</a:t>
                      </a:r>
                      <a:r>
                        <a:rPr lang="en-US" altLang="ja-JP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230</a:t>
                      </a:r>
                      <a:r>
                        <a:rPr lang="ja-JP" altLang="en-US" sz="600" b="1" u="none" strike="noStrike" baseline="0" dirty="0">
                          <a:effectLst/>
                          <a:ea typeface="Meiryo UI" panose="020B0604030504040204" pitchFamily="50" charset="-128"/>
                        </a:rPr>
                        <a:t>万円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702" marR="3702" marT="3702" marB="0" anchor="ctr">
                    <a:noFill/>
                  </a:tcPr>
                </a:tc>
              </a:tr>
            </a:tbl>
          </a:graphicData>
        </a:graphic>
      </p:graphicFrame>
      <p:sp>
        <p:nvSpPr>
          <p:cNvPr id="13" name="テキスト プレースホルダー 12"/>
          <p:cNvSpPr>
            <a:spLocks noGrp="1"/>
          </p:cNvSpPr>
          <p:nvPr>
            <p:ph type="body" sz="quarter" idx="3"/>
          </p:nvPr>
        </p:nvSpPr>
        <p:spPr>
          <a:xfrm>
            <a:off x="6096000" y="1594888"/>
            <a:ext cx="3297195" cy="403654"/>
          </a:xfrm>
        </p:spPr>
        <p:txBody>
          <a:bodyPr rtlCol="0">
            <a:normAutofit/>
          </a:bodyPr>
          <a:lstStyle/>
          <a:p>
            <a:pPr rtl="0"/>
            <a:r>
              <a:rPr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マネジメントコース</a:t>
            </a:r>
            <a:endParaRPr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151673252"/>
              </p:ext>
            </p:extLst>
          </p:nvPr>
        </p:nvGraphicFramePr>
        <p:xfrm>
          <a:off x="6096000" y="2059439"/>
          <a:ext cx="5831839" cy="4715887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310147"/>
                <a:gridCol w="1454355"/>
                <a:gridCol w="59273"/>
                <a:gridCol w="357862"/>
                <a:gridCol w="230622"/>
                <a:gridCol w="747536"/>
                <a:gridCol w="318100"/>
                <a:gridCol w="2353944"/>
              </a:tblGrid>
              <a:tr h="2022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b="1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lang="en-US" sz="600" b="1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講義名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ctr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サブタイトル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</a:t>
                      </a:r>
                      <a:endParaRPr lang="ja-JP" altLang="en-US" sz="600" b="1" i="0" u="none" strike="noStrike" baseline="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ctr">
                    <a:solidFill>
                      <a:schemeClr val="bg1"/>
                    </a:solidFill>
                  </a:tcPr>
                </a:tc>
              </a:tr>
              <a:tr h="161793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あなたを覗く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コミュニケーション</a:t>
                      </a:r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脳科学・笑顔つくり・聴く力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</a:tr>
              <a:tr h="161793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あなたに輝きを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コミュニケーション</a:t>
                      </a:r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Ⅱ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「ジョハリの窓」心理学実践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</a:tr>
              <a:tr h="161793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相手に好印象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コミュニケーション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Ⅲ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タイプ別コミュニケーション分析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</a:tr>
              <a:tr h="161793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あなたが必要になる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コミュニケーション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Ⅳ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報告・連絡・相談　</a:t>
                      </a:r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PREP</a:t>
                      </a:r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法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</a:tr>
              <a:tr h="161793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秘密の相談ごと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コーチング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気づき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</a:tr>
              <a:tr h="161793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出来たら凄い進め方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ファシリテーション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朝礼の在り方・会議の</a:t>
                      </a:r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ⅯⅭ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</a:tr>
              <a:tr h="161793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輝く未来へ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モチベーション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脳科学・心の在り方・可能性を信じる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</a:tr>
              <a:tr h="18209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やってみるかい？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オン・ザ・ジョブ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ＯＪＴ）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やってみせる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</a:tr>
              <a:tr h="161793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スーパーマンになる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リーダーシップ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トップマネジメント・目標の在り方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</a:tr>
              <a:tr h="161793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感動の接客とは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コンサルティングセールス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心理学・神経経済学・ニーズチェック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</a:tr>
              <a:tr h="161793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会社があなたを放さない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コンサルティングセールス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Ⅱ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ニーズチェック・ロールプレイング基本編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</a:tr>
              <a:tr h="161793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あなたが利益を作ります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コンサルティングセールス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Ⅲ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ロールプレイング応用編・経済合理性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</a:tr>
              <a:tr h="161793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相手に伝わる表現とは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プレゼンテーション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少人数対応・伝え方・インパクト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</a:tr>
              <a:tr h="161793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相手の心に残る表現方法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プレゼンテーション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Ⅱ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大人数対応・伝え方・インパクト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</a:tr>
              <a:tr h="161793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あなたを中心人物にする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マネジメント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マーチャンダイジング・マーケティング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</a:tr>
              <a:tr h="161793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聴きたくねぇ～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クレーム対応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心理学・ロールプレイング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</a:tr>
              <a:tr h="161793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あなたは大丈夫？！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メンタルヘルス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脳科学・心の在り方・コミュニケーション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</a:tr>
              <a:tr h="161793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わたしは並です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コンプライアンス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遵守事項・情報管理・ハラスメント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</a:tr>
              <a:tr h="161793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給料出るの？　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財務</a:t>
                      </a:r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表の基本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ＢＳ・ＰＬ・ＣＳの関連性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</a:tr>
              <a:tr h="161793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火事場のバカ力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zh-TW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防災基本事項</a:t>
                      </a:r>
                      <a:endParaRPr lang="zh-TW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設定シミュレーション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</a:tr>
              <a:tr h="161793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未来予想図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頭の体操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夢を正夢に・脳科学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</a:tr>
              <a:tr h="161793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未来予想図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Ⅱ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心の小噺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脳とこころ・心の在り方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</a:tr>
              <a:tr h="161793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あなたを採用したいです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話し方の基本</a:t>
                      </a:r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心構え・笑顔・抑揚・自己紹介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</a:tr>
              <a:tr h="161793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わが社に来てください！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話し方の基本</a:t>
                      </a:r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Ⅱ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ＰＲＥＰ法・ロールプレイング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</a:tr>
              <a:tr h="161793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なるほどね！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流通小売業の基本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顧客軸・売上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原則・購買要素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</a:tr>
              <a:tr h="161793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そうだったんだ！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百貨店の仕組み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戦略販売の組み立て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b">
                    <a:solidFill>
                      <a:schemeClr val="bg1"/>
                    </a:solidFill>
                  </a:tcPr>
                </a:tc>
              </a:tr>
              <a:tr h="143366"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59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zh-TW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　　</a:t>
                      </a:r>
                      <a:r>
                        <a:rPr lang="en-US" altLang="zh-TW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lang="zh-TW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税別</a:t>
                      </a:r>
                      <a:r>
                        <a:rPr lang="en-US" altLang="zh-TW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lang="zh-TW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zh-TW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zh-TW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  <a:endParaRPr lang="zh-TW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ctr">
                    <a:solidFill>
                      <a:schemeClr val="bg1"/>
                    </a:solidFill>
                  </a:tcPr>
                </a:tc>
              </a:tr>
              <a:tr h="143366"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セット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税別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4978" marR="4978" marT="4978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7118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r>
              <a:rPr lang="ja-JP" altLang="en-US" sz="6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目的</a:t>
            </a:r>
            <a:r>
              <a:rPr lang="ja-JP" altLang="en-US" sz="6000" dirty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ja-JP" altLang="en-US" sz="6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コース選び</a:t>
            </a:r>
            <a:endParaRPr lang="ja-JP" altLang="en-US" sz="6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プレースホルダー 10"/>
          <p:cNvSpPr>
            <a:spLocks noGrp="1"/>
          </p:cNvSpPr>
          <p:nvPr>
            <p:ph type="body" idx="1"/>
          </p:nvPr>
        </p:nvSpPr>
        <p:spPr>
          <a:xfrm>
            <a:off x="141115" y="1594888"/>
            <a:ext cx="2948074" cy="403654"/>
          </a:xfrm>
          <a:solidFill>
            <a:schemeClr val="bg1"/>
          </a:solidFill>
        </p:spPr>
        <p:txBody>
          <a:bodyPr rtlCol="0">
            <a:normAutofit/>
          </a:bodyPr>
          <a:lstStyle/>
          <a:p>
            <a:pPr rtl="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ビジネス</a:t>
            </a:r>
            <a:r>
              <a:rPr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コース</a:t>
            </a:r>
            <a:endParaRPr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3"/>
          </p:nvPr>
        </p:nvSpPr>
        <p:spPr>
          <a:xfrm>
            <a:off x="6640933" y="1533104"/>
            <a:ext cx="3297195" cy="527222"/>
          </a:xfrm>
          <a:solidFill>
            <a:schemeClr val="bg1"/>
          </a:solidFill>
        </p:spPr>
        <p:txBody>
          <a:bodyPr rtlCol="0">
            <a:normAutofit/>
          </a:bodyPr>
          <a:lstStyle/>
          <a:p>
            <a:pPr rtl="0"/>
            <a:r>
              <a:rPr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接客エキスパートコース</a:t>
            </a:r>
            <a:endParaRPr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2402253"/>
              </p:ext>
            </p:extLst>
          </p:nvPr>
        </p:nvGraphicFramePr>
        <p:xfrm>
          <a:off x="141114" y="2059439"/>
          <a:ext cx="5883765" cy="4343400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312909"/>
                <a:gridCol w="1294428"/>
                <a:gridCol w="232676"/>
                <a:gridCol w="361050"/>
                <a:gridCol w="232676"/>
                <a:gridCol w="754192"/>
                <a:gridCol w="320933"/>
                <a:gridCol w="2374901"/>
              </a:tblGrid>
              <a:tr h="2582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ＮＯ</a:t>
                      </a:r>
                      <a:endParaRPr 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講義名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ctr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サブタイトル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ctr">
                    <a:solidFill>
                      <a:schemeClr val="bg1"/>
                    </a:solidFill>
                  </a:tcPr>
                </a:tc>
              </a:tr>
              <a:tr h="20661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映えする貴方をつくる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ビジネスマナー</a:t>
                      </a:r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心構え・挨拶・電話応対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</a:tr>
              <a:tr h="20661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同僚に差を付けろ！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ビジネスマナー</a:t>
                      </a:r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Ⅱ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名刺交換・席次・敬語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</a:tr>
              <a:tr h="20661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あなたを覗く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コミュニケーション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脳科学・笑顔つくり・聴く力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</a:tr>
              <a:tr h="20661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あなたに輝きを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コミュニケーション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Ⅱ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「ジョハリの窓」心理学実践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</a:tr>
              <a:tr h="20661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あなたが必要になる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コミュニケーション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Ⅳ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報告・連絡・相談　</a:t>
                      </a:r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PREP</a:t>
                      </a:r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法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</a:tr>
              <a:tr h="20661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秘密の相談ごと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コーチング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気づき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</a:tr>
              <a:tr h="20661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出来たら凄い進め方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ファシリテーション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朝礼の在り方・会議の</a:t>
                      </a:r>
                      <a:r>
                        <a:rPr lang="en-US" altLang="ja-JP" sz="600" b="1" u="none" strike="noStrike" dirty="0" err="1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ⅯⅭ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</a:tr>
              <a:tr h="20661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輝く未来へ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モチベーション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脳科学・心の在り方・可能性を信じる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</a:tr>
              <a:tr h="20661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やってみるかい？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オン・ザ・ジョブ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ＯＪＴ）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やってみせる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</a:tr>
              <a:tr h="20661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感動の接客とは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コンサルティングセールス</a:t>
                      </a:r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心理学・神経経済学・ニーズチェック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</a:tr>
              <a:tr h="20661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相手に伝わる表現とは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プレゼンテーション</a:t>
                      </a:r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少人数対応・伝え方・インパクト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</a:tr>
              <a:tr h="20661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未来予想図</a:t>
                      </a:r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頭の体操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夢を正夢に・脳科学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</a:tr>
              <a:tr h="20661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未来予想図</a:t>
                      </a:r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Ⅱ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心の小噺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脳とこころ・心の在り方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</a:tr>
              <a:tr h="20661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あなたを採用したいです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話し方の基本</a:t>
                      </a:r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心構え・笑顔・抑揚・自己紹介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</a:tr>
              <a:tr h="20661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わが社に来てください！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話し方の基本</a:t>
                      </a:r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Ⅱ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ＰＲＥＰ法・ロールプレイング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</a:tr>
              <a:tr h="20661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自己表現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面接の心得・身だしなみ・対応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相手の心を読む　身だしなみチェック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</a:tr>
              <a:tr h="20661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なるほどね！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流通小売業の基本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顧客軸・売上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原則・購買要素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</a:tr>
              <a:tr h="20661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そうだったんだ！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百貨店の仕組み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戦略販売の組み立て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b">
                    <a:solidFill>
                      <a:schemeClr val="bg1"/>
                    </a:solidFill>
                  </a:tcPr>
                </a:tc>
              </a:tr>
              <a:tr h="183079"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zh-TW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　　</a:t>
                      </a:r>
                      <a:r>
                        <a:rPr lang="en-US" altLang="zh-TW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lang="zh-TW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税別</a:t>
                      </a:r>
                      <a:r>
                        <a:rPr lang="en-US" altLang="zh-TW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lang="zh-TW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zh-TW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zh-TW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  <a:endParaRPr lang="zh-TW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ctr">
                    <a:solidFill>
                      <a:schemeClr val="bg1"/>
                    </a:solidFill>
                  </a:tcPr>
                </a:tc>
              </a:tr>
              <a:tr h="183079"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セット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税別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120</a:t>
                      </a:r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609" marR="8609" marT="8609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コンテンツ プレースホルダー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384491"/>
              </p:ext>
            </p:extLst>
          </p:nvPr>
        </p:nvGraphicFramePr>
        <p:xfrm>
          <a:off x="6640933" y="2059445"/>
          <a:ext cx="5336881" cy="4343393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283825"/>
                <a:gridCol w="1174114"/>
                <a:gridCol w="211049"/>
                <a:gridCol w="327489"/>
                <a:gridCol w="211049"/>
                <a:gridCol w="684091"/>
                <a:gridCol w="291103"/>
                <a:gridCol w="2154161"/>
              </a:tblGrid>
              <a:tr h="3012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ＮＯ</a:t>
                      </a:r>
                      <a:endParaRPr 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講義名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ctr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サブタイトル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ctr">
                    <a:solidFill>
                      <a:schemeClr val="bg1"/>
                    </a:solidFill>
                  </a:tcPr>
                </a:tc>
              </a:tr>
              <a:tr h="24100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未来予想図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頭の体操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夢を正夢に・脳科学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</a:tr>
              <a:tr h="24100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未来予想図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Ⅱ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心の小噺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脳とこころ・心の在り方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</a:tr>
              <a:tr h="24100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あなたを採用したいです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話し方の基本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心構え・笑顔・抑揚・自己紹介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</a:tr>
              <a:tr h="24100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わが社に来てください！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話し方の基本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Ⅱ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ＰＲＥＰ法・ロールプレイング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</a:tr>
              <a:tr h="24100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映えする貴方をつくる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ビジネスマナー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心構え・挨拶・電話応対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</a:tr>
              <a:tr h="24100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同僚に差を付けろ！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ビジネスマナー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Ⅱ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名刺交換・席次・敬語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</a:tr>
              <a:tr h="24100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あなたを覗く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コミュニケーション</a:t>
                      </a:r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脳科学・笑顔つくり・聴く力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</a:tr>
              <a:tr h="24100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あなたに輝きを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コミュニケーション</a:t>
                      </a:r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Ⅱ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「ジョハリの窓」心理学実践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</a:tr>
              <a:tr h="24100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秘密の相談ごと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コーチング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気づき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</a:tr>
              <a:tr h="24100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輝く未来へ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モチベーション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脳科学・心の在り方・可能性を信じる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</a:tr>
              <a:tr h="24100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やってみるかい？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オン・ザ・ジョブ</a:t>
                      </a:r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ＯＪＴ）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やってみせる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</a:tr>
              <a:tr h="24100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感動の接客とは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コンサルティングセールス</a:t>
                      </a:r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Ⅰ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心理学・神経経済学・ニーズチェック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</a:tr>
              <a:tr h="24100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会社があなたを放さない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コンサルティングセールス</a:t>
                      </a:r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Ⅱ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ニーズチェック・ロールプレイング基本編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</a:tr>
              <a:tr h="24100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あなたが利益を作ります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コンサルティングセールス</a:t>
                      </a:r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Ⅲ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ロールプレイング応用編・経済合理性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</a:tr>
              <a:tr h="24100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聴きたくねぇ～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クレーム対応</a:t>
                      </a:r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心理学・ロールプレイング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b">
                    <a:solidFill>
                      <a:schemeClr val="bg1"/>
                    </a:solidFill>
                  </a:tcPr>
                </a:tc>
              </a:tr>
              <a:tr h="213555"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</a:t>
                      </a:r>
                      <a:endParaRPr lang="en-US" altLang="ja-JP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zh-TW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　　</a:t>
                      </a:r>
                      <a:r>
                        <a:rPr lang="en-US" altLang="zh-TW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lang="zh-TW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税別</a:t>
                      </a:r>
                      <a:r>
                        <a:rPr lang="en-US" altLang="zh-TW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lang="zh-TW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zh-TW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zh-TW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  <a:endParaRPr lang="zh-TW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ctr">
                    <a:solidFill>
                      <a:schemeClr val="bg1"/>
                    </a:solidFill>
                  </a:tcPr>
                </a:tc>
              </a:tr>
              <a:tr h="213555"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1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セット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税別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150</a:t>
                      </a:r>
                      <a:r>
                        <a:rPr lang="ja-JP" altLang="en-US" sz="6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  <a:endParaRPr lang="ja-JP" altLang="en-US" sz="6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223" marR="6223" marT="6223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7318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販売方針 16 x 9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業務方針プレゼンテーション (ワイド画面)" id="{7585D972-D8B0-44A0-94B6-CA84051F224C}" vid="{A38E7C07-459C-405C-8557-AA3A4BB5DDFB}"/>
    </a:ext>
  </a:extLst>
</a:theme>
</file>

<file path=ppt/theme/theme2.xml><?xml version="1.0" encoding="utf-8"?>
<a:theme xmlns:a="http://schemas.openxmlformats.org/drawingml/2006/main" name="Office テーマ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置田会社プレゼンテーション (ワイド画面)</Template>
  <TotalTime>504</TotalTime>
  <Words>2317</Words>
  <Application>Microsoft Office PowerPoint</Application>
  <PresentationFormat>ワイド画面</PresentationFormat>
  <Paragraphs>701</Paragraphs>
  <Slides>12</Slides>
  <Notes>10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20" baseType="lpstr">
      <vt:lpstr>Meiryo UI</vt:lpstr>
      <vt:lpstr>ＭＳ Ｐゴシック</vt:lpstr>
      <vt:lpstr>ＭＳ 明朝</vt:lpstr>
      <vt:lpstr>メイリオ</vt:lpstr>
      <vt:lpstr>Arial</vt:lpstr>
      <vt:lpstr>Book Antiqua</vt:lpstr>
      <vt:lpstr>Times New Roman</vt:lpstr>
      <vt:lpstr>販売方針 16 x 9</vt:lpstr>
      <vt:lpstr>ご案内</vt:lpstr>
      <vt:lpstr>今、各企業が研修を必要としています！</vt:lpstr>
      <vt:lpstr>今、各企業が研修を必要としています！</vt:lpstr>
      <vt:lpstr>今、各企業が研修を必要としています！</vt:lpstr>
      <vt:lpstr>オッケー講師独自の強み</vt:lpstr>
      <vt:lpstr>何が違う</vt:lpstr>
      <vt:lpstr>ピックアッププログラム</vt:lpstr>
      <vt:lpstr>目的のコース選び</vt:lpstr>
      <vt:lpstr>目的のコース選び</vt:lpstr>
      <vt:lpstr>目的のコース選び</vt:lpstr>
      <vt:lpstr>セット価格がお得です</vt:lpstr>
      <vt:lpstr>自己紹介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タイトルと図のレイアウト</dc:title>
  <dc:creator>置田 喜代司</dc:creator>
  <cp:lastModifiedBy>Microsoft アカウント</cp:lastModifiedBy>
  <cp:revision>56</cp:revision>
  <cp:lastPrinted>2025-05-29T02:58:41Z</cp:lastPrinted>
  <dcterms:created xsi:type="dcterms:W3CDTF">2020-06-10T00:29:27Z</dcterms:created>
  <dcterms:modified xsi:type="dcterms:W3CDTF">2025-05-29T03:03:03Z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